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0"/>
      <p:regular r:id="rId14"/>
      <p:bold r:id="rId15"/>
      <p:italic r:id="rId16"/>
      <p:boldItalic r:id="rId17"/>
    </p:embeddedFont>
    <p:embeddedFont>
      <p:font typeface="DM Sans Bold" charset="0"/>
      <p:regular r:id="rId18"/>
    </p:embeddedFont>
    <p:embeddedFont>
      <p:font typeface="DM Sans Italics" panose="020B0604020202020204" charset="0"/>
      <p:regular r:id="rId19"/>
    </p:embeddedFont>
    <p:embeddedFont>
      <p:font typeface="Now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8FB758-6221-488D-8A0A-44013EF20FCC}" v="1" dt="2024-01-19T01:11:37.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nd Kumar" userId="9b3ca140466ca1c6" providerId="LiveId" clId="{D38FB758-6221-488D-8A0A-44013EF20FCC}"/>
    <pc:docChg chg="undo custSel modSld">
      <pc:chgData name="Milind Kumar" userId="9b3ca140466ca1c6" providerId="LiveId" clId="{D38FB758-6221-488D-8A0A-44013EF20FCC}" dt="2024-01-19T02:15:02.063" v="60" actId="20577"/>
      <pc:docMkLst>
        <pc:docMk/>
      </pc:docMkLst>
      <pc:sldChg chg="modSp mod">
        <pc:chgData name="Milind Kumar" userId="9b3ca140466ca1c6" providerId="LiveId" clId="{D38FB758-6221-488D-8A0A-44013EF20FCC}" dt="2024-01-19T02:15:02.063" v="60" actId="20577"/>
        <pc:sldMkLst>
          <pc:docMk/>
          <pc:sldMk cId="0" sldId="256"/>
        </pc:sldMkLst>
        <pc:spChg chg="mod">
          <ac:chgData name="Milind Kumar" userId="9b3ca140466ca1c6" providerId="LiveId" clId="{D38FB758-6221-488D-8A0A-44013EF20FCC}" dt="2024-01-19T02:15:02.063" v="60" actId="20577"/>
          <ac:spMkLst>
            <pc:docMk/>
            <pc:sldMk cId="0" sldId="256"/>
            <ac:spMk id="8" creationId="{00000000-0000-0000-0000-000000000000}"/>
          </ac:spMkLst>
        </pc:spChg>
        <pc:spChg chg="mod">
          <ac:chgData name="Milind Kumar" userId="9b3ca140466ca1c6" providerId="LiveId" clId="{D38FB758-6221-488D-8A0A-44013EF20FCC}" dt="2024-01-19T02:14:14.624" v="24" actId="20577"/>
          <ac:spMkLst>
            <pc:docMk/>
            <pc:sldMk cId="0" sldId="256"/>
            <ac:spMk id="9" creationId="{00000000-0000-0000-0000-000000000000}"/>
          </ac:spMkLst>
        </pc:spChg>
        <pc:spChg chg="mod">
          <ac:chgData name="Milind Kumar" userId="9b3ca140466ca1c6" providerId="LiveId" clId="{D38FB758-6221-488D-8A0A-44013EF20FCC}" dt="2024-01-19T02:14:55.800" v="54" actId="108"/>
          <ac:spMkLst>
            <pc:docMk/>
            <pc:sldMk cId="0" sldId="256"/>
            <ac:spMk id="11" creationId="{00000000-0000-0000-0000-000000000000}"/>
          </ac:spMkLst>
        </pc:spChg>
      </pc:sldChg>
      <pc:sldChg chg="modSp mod">
        <pc:chgData name="Milind Kumar" userId="9b3ca140466ca1c6" providerId="LiveId" clId="{D38FB758-6221-488D-8A0A-44013EF20FCC}" dt="2024-01-19T01:11:27.685" v="10" actId="3626"/>
        <pc:sldMkLst>
          <pc:docMk/>
          <pc:sldMk cId="0" sldId="258"/>
        </pc:sldMkLst>
        <pc:spChg chg="mod">
          <ac:chgData name="Milind Kumar" userId="9b3ca140466ca1c6" providerId="LiveId" clId="{D38FB758-6221-488D-8A0A-44013EF20FCC}" dt="2024-01-19T01:11:27.685" v="10" actId="3626"/>
          <ac:spMkLst>
            <pc:docMk/>
            <pc:sldMk cId="0" sldId="258"/>
            <ac:spMk id="18" creationId="{00000000-0000-0000-0000-000000000000}"/>
          </ac:spMkLst>
        </pc:spChg>
      </pc:sldChg>
      <pc:sldChg chg="modSp mod">
        <pc:chgData name="Milind Kumar" userId="9b3ca140466ca1c6" providerId="LiveId" clId="{D38FB758-6221-488D-8A0A-44013EF20FCC}" dt="2024-01-19T01:10:24.701" v="9" actId="14100"/>
        <pc:sldMkLst>
          <pc:docMk/>
          <pc:sldMk cId="0" sldId="259"/>
        </pc:sldMkLst>
        <pc:spChg chg="mod">
          <ac:chgData name="Milind Kumar" userId="9b3ca140466ca1c6" providerId="LiveId" clId="{D38FB758-6221-488D-8A0A-44013EF20FCC}" dt="2024-01-19T01:10:13.141" v="6" actId="1076"/>
          <ac:spMkLst>
            <pc:docMk/>
            <pc:sldMk cId="0" sldId="259"/>
            <ac:spMk id="7" creationId="{00000000-0000-0000-0000-000000000000}"/>
          </ac:spMkLst>
        </pc:spChg>
        <pc:spChg chg="mod">
          <ac:chgData name="Milind Kumar" userId="9b3ca140466ca1c6" providerId="LiveId" clId="{D38FB758-6221-488D-8A0A-44013EF20FCC}" dt="2024-01-19T01:10:11.512" v="5" actId="1076"/>
          <ac:spMkLst>
            <pc:docMk/>
            <pc:sldMk cId="0" sldId="259"/>
            <ac:spMk id="8" creationId="{00000000-0000-0000-0000-000000000000}"/>
          </ac:spMkLst>
        </pc:spChg>
        <pc:spChg chg="mod">
          <ac:chgData name="Milind Kumar" userId="9b3ca140466ca1c6" providerId="LiveId" clId="{D38FB758-6221-488D-8A0A-44013EF20FCC}" dt="2024-01-19T01:10:20.553" v="8" actId="14100"/>
          <ac:spMkLst>
            <pc:docMk/>
            <pc:sldMk cId="0" sldId="259"/>
            <ac:spMk id="12" creationId="{00000000-0000-0000-0000-000000000000}"/>
          </ac:spMkLst>
        </pc:spChg>
        <pc:spChg chg="mod">
          <ac:chgData name="Milind Kumar" userId="9b3ca140466ca1c6" providerId="LiveId" clId="{D38FB758-6221-488D-8A0A-44013EF20FCC}" dt="2024-01-19T01:10:24.701" v="9" actId="14100"/>
          <ac:spMkLst>
            <pc:docMk/>
            <pc:sldMk cId="0" sldId="259"/>
            <ac:spMk id="13" creationId="{00000000-0000-0000-0000-000000000000}"/>
          </ac:spMkLst>
        </pc:spChg>
      </pc:sldChg>
      <pc:sldChg chg="modSp mod">
        <pc:chgData name="Milind Kumar" userId="9b3ca140466ca1c6" providerId="LiveId" clId="{D38FB758-6221-488D-8A0A-44013EF20FCC}" dt="2024-01-19T01:11:38.774" v="13" actId="20577"/>
        <pc:sldMkLst>
          <pc:docMk/>
          <pc:sldMk cId="0" sldId="266"/>
        </pc:sldMkLst>
        <pc:spChg chg="mod">
          <ac:chgData name="Milind Kumar" userId="9b3ca140466ca1c6" providerId="LiveId" clId="{D38FB758-6221-488D-8A0A-44013EF20FCC}" dt="2024-01-19T01:11:38.774" v="13" actId="20577"/>
          <ac:spMkLst>
            <pc:docMk/>
            <pc:sldMk cId="0" sldId="266"/>
            <ac:spMk id="10"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9.sv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hyperlink" Target="https://www.kaggle.com/datasets/zaheenhamidani/ultimate-spotify-tracks-db" TargetMode="External"/><Relationship Id="rId3" Type="http://schemas.openxmlformats.org/officeDocument/2006/relationships/image" Target="../media/image25.svg"/><Relationship Id="rId7" Type="http://schemas.openxmlformats.org/officeDocument/2006/relationships/hyperlink" Target="https://d3.harvard.edu/platform-rctom/submission/spotify-machine-learning-as-recommendation-engine-and-musical-composer/" TargetMode="External"/><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hyperlink" Target="https://spotipy.readthedocs.io/en/2.16.1/" TargetMode="External"/><Relationship Id="rId5" Type="http://schemas.openxmlformats.org/officeDocument/2006/relationships/image" Target="../media/image27.svg"/><Relationship Id="rId10" Type="http://schemas.openxmlformats.org/officeDocument/2006/relationships/hyperlink" Target="https://www.section.io/engineering-education/building-spotify-recommendation-engine/" TargetMode="External"/><Relationship Id="rId4" Type="http://schemas.openxmlformats.org/officeDocument/2006/relationships/image" Target="../media/image26.png"/><Relationship Id="rId9" Type="http://schemas.openxmlformats.org/officeDocument/2006/relationships/hyperlink" Target="https://developers.google.com/machine-learning/recommend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hyperlink" Target="https://www.eliftech.com/insights/all-you-need-to-know-about-a-music-recommendation-system-with-a-step-by-step-guide-to-creating-it/" TargetMode="External"/><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rot="-5400000">
            <a:off x="11799505" y="4334520"/>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2939330" y="4090794"/>
            <a:ext cx="2628157" cy="2601875"/>
          </a:xfrm>
          <a:custGeom>
            <a:avLst/>
            <a:gdLst/>
            <a:ahLst/>
            <a:cxnLst/>
            <a:rect l="l" t="t" r="r" b="b"/>
            <a:pathLst>
              <a:path w="2628157" h="2601875">
                <a:moveTo>
                  <a:pt x="0" y="0"/>
                </a:moveTo>
                <a:lnTo>
                  <a:pt x="2628157" y="0"/>
                </a:lnTo>
                <a:lnTo>
                  <a:pt x="2628157" y="2601875"/>
                </a:lnTo>
                <a:lnTo>
                  <a:pt x="0" y="260187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1573748" y="7036704"/>
            <a:ext cx="7913921" cy="464704"/>
          </a:xfrm>
          <a:prstGeom prst="rect">
            <a:avLst/>
          </a:prstGeom>
        </p:spPr>
        <p:txBody>
          <a:bodyPr lIns="0" tIns="0" rIns="0" bIns="0" rtlCol="0" anchor="t">
            <a:spAutoFit/>
          </a:bodyPr>
          <a:lstStyle/>
          <a:p>
            <a:pPr marL="0" lvl="0" indent="0" algn="l">
              <a:lnSpc>
                <a:spcPts val="3727"/>
              </a:lnSpc>
              <a:spcBef>
                <a:spcPct val="0"/>
              </a:spcBef>
            </a:pPr>
            <a:r>
              <a:rPr lang="en-US" sz="3030" dirty="0">
                <a:solidFill>
                  <a:srgbClr val="FFFBFB"/>
                </a:solidFill>
                <a:latin typeface="DM Sans Italics"/>
              </a:rPr>
              <a:t>Presented by: </a:t>
            </a:r>
            <a:r>
              <a:rPr lang="en-US" sz="3030">
                <a:solidFill>
                  <a:srgbClr val="FFFBFB"/>
                </a:solidFill>
                <a:latin typeface="DM Sans Italics"/>
              </a:rPr>
              <a:t>Milind Kumar Choudhary</a:t>
            </a:r>
            <a:endParaRPr lang="en-US" sz="3030" dirty="0">
              <a:solidFill>
                <a:srgbClr val="FFFBFB"/>
              </a:solidFill>
              <a:latin typeface="DM Sans Italics"/>
            </a:endParaRPr>
          </a:p>
        </p:txBody>
      </p:sp>
      <p:sp>
        <p:nvSpPr>
          <p:cNvPr id="9" name="TextBox 9"/>
          <p:cNvSpPr txBox="1"/>
          <p:nvPr/>
        </p:nvSpPr>
        <p:spPr>
          <a:xfrm>
            <a:off x="1573748" y="3625154"/>
            <a:ext cx="10959085" cy="1179195"/>
          </a:xfrm>
          <a:prstGeom prst="rect">
            <a:avLst/>
          </a:prstGeom>
        </p:spPr>
        <p:txBody>
          <a:bodyPr lIns="0" tIns="0" rIns="0" bIns="0" rtlCol="0" anchor="t">
            <a:spAutoFit/>
          </a:bodyPr>
          <a:lstStyle/>
          <a:p>
            <a:pPr>
              <a:lnSpc>
                <a:spcPts val="9249"/>
              </a:lnSpc>
            </a:pPr>
            <a:r>
              <a:rPr lang="en-US" sz="7707" dirty="0">
                <a:solidFill>
                  <a:srgbClr val="FFFBFB"/>
                </a:solidFill>
                <a:latin typeface="Now Bold"/>
              </a:rPr>
              <a:t>SONG </a:t>
            </a:r>
          </a:p>
        </p:txBody>
      </p:sp>
      <p:sp>
        <p:nvSpPr>
          <p:cNvPr id="10" name="TextBox 10"/>
          <p:cNvSpPr txBox="1"/>
          <p:nvPr/>
        </p:nvSpPr>
        <p:spPr>
          <a:xfrm>
            <a:off x="13642393" y="6692669"/>
            <a:ext cx="1561164" cy="422910"/>
          </a:xfrm>
          <a:prstGeom prst="rect">
            <a:avLst/>
          </a:prstGeom>
        </p:spPr>
        <p:txBody>
          <a:bodyPr lIns="0" tIns="0" rIns="0" bIns="0" rtlCol="0" anchor="t">
            <a:spAutoFit/>
          </a:bodyPr>
          <a:lstStyle/>
          <a:p>
            <a:pPr marL="0" lvl="0" indent="0" algn="l">
              <a:lnSpc>
                <a:spcPts val="3359"/>
              </a:lnSpc>
              <a:spcBef>
                <a:spcPct val="0"/>
              </a:spcBef>
            </a:pPr>
            <a:r>
              <a:rPr lang="en-US" sz="2799" u="none" strike="noStrike">
                <a:solidFill>
                  <a:srgbClr val="FFFBFB"/>
                </a:solidFill>
                <a:latin typeface="Now Bold"/>
              </a:rPr>
              <a:t>SPOTIFY</a:t>
            </a:r>
          </a:p>
        </p:txBody>
      </p:sp>
      <p:sp>
        <p:nvSpPr>
          <p:cNvPr id="11" name="TextBox 11"/>
          <p:cNvSpPr txBox="1"/>
          <p:nvPr/>
        </p:nvSpPr>
        <p:spPr>
          <a:xfrm>
            <a:off x="1573748" y="4630102"/>
            <a:ext cx="11001652" cy="2027093"/>
          </a:xfrm>
          <a:prstGeom prst="rect">
            <a:avLst/>
          </a:prstGeom>
        </p:spPr>
        <p:txBody>
          <a:bodyPr wrap="square" lIns="0" tIns="0" rIns="0" bIns="0" rtlCol="0" anchor="t">
            <a:spAutoFit/>
          </a:bodyPr>
          <a:lstStyle/>
          <a:p>
            <a:pPr>
              <a:lnSpc>
                <a:spcPts val="7929"/>
              </a:lnSpc>
            </a:pPr>
            <a:r>
              <a:rPr lang="en-US" sz="6607" dirty="0">
                <a:solidFill>
                  <a:srgbClr val="56AEFF"/>
                </a:solidFill>
                <a:latin typeface="Now Bold"/>
              </a:rPr>
              <a:t>RECOMMENDATION</a:t>
            </a:r>
          </a:p>
          <a:p>
            <a:pPr>
              <a:lnSpc>
                <a:spcPts val="7929"/>
              </a:lnSpc>
            </a:pPr>
            <a:r>
              <a:rPr lang="en-US" sz="6607" dirty="0">
                <a:solidFill>
                  <a:srgbClr val="CFF4FF"/>
                </a:solidFill>
                <a:latin typeface="Now Bold"/>
              </a:rPr>
              <a:t>ENGINE</a:t>
            </a:r>
            <a:r>
              <a:rPr lang="en-US" sz="6607" dirty="0">
                <a:solidFill>
                  <a:srgbClr val="56AEFF"/>
                </a:solidFill>
                <a:latin typeface="Now Bold"/>
              </a:rPr>
              <a:t> </a:t>
            </a:r>
            <a:r>
              <a:rPr lang="en-US" sz="6607" dirty="0">
                <a:solidFill>
                  <a:srgbClr val="CFF4FF"/>
                </a:solidFill>
                <a:latin typeface="Now Bold"/>
              </a:rPr>
              <a:t>(Spotify-replica)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1313163">
            <a:off x="-4222529" y="6712924"/>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624165" y="7680366"/>
            <a:ext cx="4319810" cy="426581"/>
          </a:xfrm>
          <a:custGeom>
            <a:avLst/>
            <a:gdLst/>
            <a:ahLst/>
            <a:cxnLst/>
            <a:rect l="l" t="t" r="r" b="b"/>
            <a:pathLst>
              <a:path w="4319810" h="426581">
                <a:moveTo>
                  <a:pt x="0" y="0"/>
                </a:moveTo>
                <a:lnTo>
                  <a:pt x="4319810" y="0"/>
                </a:lnTo>
                <a:lnTo>
                  <a:pt x="4319810" y="426582"/>
                </a:lnTo>
                <a:lnTo>
                  <a:pt x="0" y="426582"/>
                </a:lnTo>
                <a:lnTo>
                  <a:pt x="0" y="0"/>
                </a:lnTo>
                <a:close/>
              </a:path>
            </a:pathLst>
          </a:custGeom>
          <a:blipFill>
            <a:blip r:embed="rId4"/>
            <a:stretch>
              <a:fillRect t="-99999"/>
            </a:stretch>
          </a:blipFill>
        </p:spPr>
        <p:txBody>
          <a:bodyPr/>
          <a:lstStyle/>
          <a:p>
            <a:endParaRPr lang="en-US"/>
          </a:p>
        </p:txBody>
      </p:sp>
      <p:sp>
        <p:nvSpPr>
          <p:cNvPr id="4" name="Freeform 4"/>
          <p:cNvSpPr/>
          <p:nvPr/>
        </p:nvSpPr>
        <p:spPr>
          <a:xfrm>
            <a:off x="9344025" y="7680366"/>
            <a:ext cx="4319810" cy="426581"/>
          </a:xfrm>
          <a:custGeom>
            <a:avLst/>
            <a:gdLst/>
            <a:ahLst/>
            <a:cxnLst/>
            <a:rect l="l" t="t" r="r" b="b"/>
            <a:pathLst>
              <a:path w="4319810" h="426581">
                <a:moveTo>
                  <a:pt x="0" y="0"/>
                </a:moveTo>
                <a:lnTo>
                  <a:pt x="4319810" y="0"/>
                </a:lnTo>
                <a:lnTo>
                  <a:pt x="4319810" y="426582"/>
                </a:lnTo>
                <a:lnTo>
                  <a:pt x="0" y="426582"/>
                </a:lnTo>
                <a:lnTo>
                  <a:pt x="0" y="0"/>
                </a:lnTo>
                <a:close/>
              </a:path>
            </a:pathLst>
          </a:custGeom>
          <a:blipFill>
            <a:blip r:embed="rId4"/>
            <a:stretch>
              <a:fillRect t="-99999"/>
            </a:stretch>
          </a:blipFill>
        </p:spPr>
        <p:txBody>
          <a:bodyPr/>
          <a:lstStyle/>
          <a:p>
            <a:endParaRPr lang="en-US"/>
          </a:p>
        </p:txBody>
      </p:sp>
      <p:grpSp>
        <p:nvGrpSpPr>
          <p:cNvPr id="5" name="Group 5"/>
          <p:cNvGrpSpPr/>
          <p:nvPr/>
        </p:nvGrpSpPr>
        <p:grpSpPr>
          <a:xfrm>
            <a:off x="4633677" y="3474352"/>
            <a:ext cx="4297048" cy="4206015"/>
            <a:chOff x="0" y="0"/>
            <a:chExt cx="1131733" cy="1107757"/>
          </a:xfrm>
        </p:grpSpPr>
        <p:sp>
          <p:nvSpPr>
            <p:cNvPr id="6" name="Freeform 6"/>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7" name="TextBox 7"/>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9340300" y="3474352"/>
            <a:ext cx="4297048" cy="4206015"/>
            <a:chOff x="0" y="0"/>
            <a:chExt cx="1131733" cy="1107757"/>
          </a:xfrm>
        </p:grpSpPr>
        <p:sp>
          <p:nvSpPr>
            <p:cNvPr id="9" name="Freeform 9"/>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0" name="TextBox 10"/>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TextBox 12"/>
          <p:cNvSpPr txBox="1"/>
          <p:nvPr/>
        </p:nvSpPr>
        <p:spPr>
          <a:xfrm>
            <a:off x="5045356" y="1975642"/>
            <a:ext cx="8197288" cy="824609"/>
          </a:xfrm>
          <a:prstGeom prst="rect">
            <a:avLst/>
          </a:prstGeom>
        </p:spPr>
        <p:txBody>
          <a:bodyPr lIns="0" tIns="0" rIns="0" bIns="0" rtlCol="0" anchor="t">
            <a:spAutoFit/>
          </a:bodyPr>
          <a:lstStyle/>
          <a:p>
            <a:pPr marL="0" lvl="0" indent="0" algn="ctr">
              <a:lnSpc>
                <a:spcPts val="6451"/>
              </a:lnSpc>
              <a:spcBef>
                <a:spcPct val="0"/>
              </a:spcBef>
            </a:pPr>
            <a:r>
              <a:rPr lang="en-US" sz="5376">
                <a:solidFill>
                  <a:srgbClr val="FFFFFF"/>
                </a:solidFill>
                <a:latin typeface="Now Bold"/>
              </a:rPr>
              <a:t>WHAT’S NEXT?</a:t>
            </a:r>
          </a:p>
        </p:txBody>
      </p:sp>
      <p:sp>
        <p:nvSpPr>
          <p:cNvPr id="13" name="TextBox 13"/>
          <p:cNvSpPr txBox="1"/>
          <p:nvPr/>
        </p:nvSpPr>
        <p:spPr>
          <a:xfrm>
            <a:off x="9888451" y="6029919"/>
            <a:ext cx="3200745" cy="1367849"/>
          </a:xfrm>
          <a:prstGeom prst="rect">
            <a:avLst/>
          </a:prstGeom>
        </p:spPr>
        <p:txBody>
          <a:bodyPr lIns="0" tIns="0" rIns="0" bIns="0" rtlCol="0" anchor="t">
            <a:spAutoFit/>
          </a:bodyPr>
          <a:lstStyle/>
          <a:p>
            <a:pPr marL="0" lvl="0" indent="0" algn="ctr">
              <a:lnSpc>
                <a:spcPts val="2169"/>
              </a:lnSpc>
              <a:spcBef>
                <a:spcPct val="0"/>
              </a:spcBef>
            </a:pPr>
            <a:r>
              <a:rPr lang="en-US" sz="1572">
                <a:solidFill>
                  <a:srgbClr val="051D40"/>
                </a:solidFill>
                <a:latin typeface="DM Sans"/>
              </a:rPr>
              <a:t>Recommend playlists to a user, using Collaborative Filtering. Where we will match one user’s interest with another and recommend songs.</a:t>
            </a:r>
          </a:p>
        </p:txBody>
      </p:sp>
      <p:sp>
        <p:nvSpPr>
          <p:cNvPr id="14" name="TextBox 14"/>
          <p:cNvSpPr txBox="1"/>
          <p:nvPr/>
        </p:nvSpPr>
        <p:spPr>
          <a:xfrm>
            <a:off x="5586488" y="5530047"/>
            <a:ext cx="239516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F1945B"/>
                </a:solidFill>
                <a:latin typeface="DM Sans Bold"/>
              </a:rPr>
              <a:t>Phase 1</a:t>
            </a:r>
          </a:p>
        </p:txBody>
      </p:sp>
      <p:sp>
        <p:nvSpPr>
          <p:cNvPr id="15" name="Freeform 15"/>
          <p:cNvSpPr/>
          <p:nvPr/>
        </p:nvSpPr>
        <p:spPr>
          <a:xfrm>
            <a:off x="11009641" y="3947965"/>
            <a:ext cx="958365" cy="1334433"/>
          </a:xfrm>
          <a:custGeom>
            <a:avLst/>
            <a:gdLst/>
            <a:ahLst/>
            <a:cxnLst/>
            <a:rect l="l" t="t" r="r" b="b"/>
            <a:pathLst>
              <a:path w="958365" h="1334433">
                <a:moveTo>
                  <a:pt x="0" y="0"/>
                </a:moveTo>
                <a:lnTo>
                  <a:pt x="958366" y="0"/>
                </a:lnTo>
                <a:lnTo>
                  <a:pt x="958366" y="1334432"/>
                </a:lnTo>
                <a:lnTo>
                  <a:pt x="0" y="1334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Freeform 16"/>
          <p:cNvSpPr/>
          <p:nvPr/>
        </p:nvSpPr>
        <p:spPr>
          <a:xfrm>
            <a:off x="6040856" y="3775042"/>
            <a:ext cx="1482689" cy="1507355"/>
          </a:xfrm>
          <a:custGeom>
            <a:avLst/>
            <a:gdLst/>
            <a:ahLst/>
            <a:cxnLst/>
            <a:rect l="l" t="t" r="r" b="b"/>
            <a:pathLst>
              <a:path w="1482689" h="1507355">
                <a:moveTo>
                  <a:pt x="0" y="0"/>
                </a:moveTo>
                <a:lnTo>
                  <a:pt x="1482690" y="0"/>
                </a:lnTo>
                <a:lnTo>
                  <a:pt x="1482690" y="1507355"/>
                </a:lnTo>
                <a:lnTo>
                  <a:pt x="0" y="15073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7" name="TextBox 17"/>
          <p:cNvSpPr txBox="1"/>
          <p:nvPr/>
        </p:nvSpPr>
        <p:spPr>
          <a:xfrm>
            <a:off x="10306348" y="5530047"/>
            <a:ext cx="2395164" cy="385572"/>
          </a:xfrm>
          <a:prstGeom prst="rect">
            <a:avLst/>
          </a:prstGeom>
        </p:spPr>
        <p:txBody>
          <a:bodyPr lIns="0" tIns="0" rIns="0" bIns="0" rtlCol="0" anchor="t">
            <a:spAutoFit/>
          </a:bodyPr>
          <a:lstStyle/>
          <a:p>
            <a:pPr marL="0" lvl="0" indent="0" algn="ctr">
              <a:lnSpc>
                <a:spcPts val="3174"/>
              </a:lnSpc>
              <a:spcBef>
                <a:spcPct val="0"/>
              </a:spcBef>
            </a:pPr>
            <a:r>
              <a:rPr lang="en-US" sz="2300">
                <a:solidFill>
                  <a:srgbClr val="39B54A"/>
                </a:solidFill>
                <a:latin typeface="DM Sans Bold"/>
              </a:rPr>
              <a:t>Phase 2</a:t>
            </a:r>
          </a:p>
        </p:txBody>
      </p:sp>
      <p:sp>
        <p:nvSpPr>
          <p:cNvPr id="18" name="TextBox 18"/>
          <p:cNvSpPr txBox="1"/>
          <p:nvPr/>
        </p:nvSpPr>
        <p:spPr>
          <a:xfrm>
            <a:off x="5181828" y="6029919"/>
            <a:ext cx="3200745" cy="1092805"/>
          </a:xfrm>
          <a:prstGeom prst="rect">
            <a:avLst/>
          </a:prstGeom>
        </p:spPr>
        <p:txBody>
          <a:bodyPr lIns="0" tIns="0" rIns="0" bIns="0" rtlCol="0" anchor="t">
            <a:spAutoFit/>
          </a:bodyPr>
          <a:lstStyle/>
          <a:p>
            <a:pPr marL="0" lvl="0" indent="0" algn="ctr">
              <a:lnSpc>
                <a:spcPts val="2169"/>
              </a:lnSpc>
              <a:spcBef>
                <a:spcPct val="0"/>
              </a:spcBef>
            </a:pPr>
            <a:r>
              <a:rPr lang="en-US" sz="1572">
                <a:solidFill>
                  <a:srgbClr val="051D40"/>
                </a:solidFill>
                <a:latin typeface="DM Sans"/>
              </a:rPr>
              <a:t>Perform the Content-Based Filtering on the Spotify dataset using the user’s current playlist to recommend a similar playlist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3919280" y="1636188"/>
            <a:ext cx="10450651" cy="731520"/>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FFFFFF"/>
                </a:solidFill>
                <a:latin typeface="Now Bold"/>
              </a:rPr>
              <a:t>REFERENCES</a:t>
            </a:r>
          </a:p>
        </p:txBody>
      </p:sp>
      <p:sp>
        <p:nvSpPr>
          <p:cNvPr id="10" name="TextBox 10"/>
          <p:cNvSpPr txBox="1"/>
          <p:nvPr/>
        </p:nvSpPr>
        <p:spPr>
          <a:xfrm>
            <a:off x="1351686" y="3645349"/>
            <a:ext cx="15453068" cy="4489755"/>
          </a:xfrm>
          <a:prstGeom prst="rect">
            <a:avLst/>
          </a:prstGeom>
        </p:spPr>
        <p:txBody>
          <a:bodyPr lIns="0" tIns="0" rIns="0" bIns="0" rtlCol="0" anchor="t">
            <a:spAutoFit/>
          </a:bodyPr>
          <a:lstStyle/>
          <a:p>
            <a:pPr marL="688228" lvl="1" indent="-344114">
              <a:lnSpc>
                <a:spcPts val="4399"/>
              </a:lnSpc>
              <a:buFont typeface="Arial"/>
              <a:buChar char="•"/>
            </a:pPr>
            <a:r>
              <a:rPr lang="en-US" sz="3187" dirty="0">
                <a:solidFill>
                  <a:srgbClr val="FFFFFF"/>
                </a:solidFill>
                <a:latin typeface="DM Sans"/>
                <a:hlinkClick r:id="rId6"/>
              </a:rPr>
              <a:t>https://spotipy.readthedocs.io/en/2.16.1/</a:t>
            </a:r>
            <a:endParaRPr lang="en-US" sz="3187" dirty="0">
              <a:solidFill>
                <a:srgbClr val="FFFFFF"/>
              </a:solidFill>
              <a:latin typeface="DM Sans"/>
            </a:endParaRPr>
          </a:p>
          <a:p>
            <a:pPr marL="688228" lvl="1" indent="-344114">
              <a:lnSpc>
                <a:spcPts val="4399"/>
              </a:lnSpc>
              <a:buFont typeface="Arial"/>
              <a:buChar char="•"/>
            </a:pPr>
            <a:r>
              <a:rPr lang="en-US" sz="3187" u="sng" dirty="0">
                <a:solidFill>
                  <a:srgbClr val="FFFFFF"/>
                </a:solidFill>
                <a:latin typeface="DM Sans"/>
                <a:hlinkClick r:id="rId7" tooltip="https://d3.harvard.edu/platform-rctom/submission/spotify-machine-learning-as-recommendation-engine-and-musical-composer/"/>
              </a:rPr>
              <a:t>https://d3.harvard.edu/platform-rctom/submission/spotify-machine-learning-as-recommendation-engine-and-musical-composer/</a:t>
            </a:r>
          </a:p>
          <a:p>
            <a:pPr marL="688228" lvl="1" indent="-344114">
              <a:lnSpc>
                <a:spcPts val="4399"/>
              </a:lnSpc>
              <a:buFont typeface="Arial"/>
              <a:buChar char="•"/>
            </a:pPr>
            <a:r>
              <a:rPr lang="en-US" sz="3187" u="sng" dirty="0">
                <a:solidFill>
                  <a:srgbClr val="FFFFFF"/>
                </a:solidFill>
                <a:latin typeface="DM Sans"/>
                <a:hlinkClick r:id="rId8" tooltip="https://www.kaggle.com/datasets/zaheenhamidani/ultimate-spotify-tracks-db"/>
              </a:rPr>
              <a:t>https://www.kaggle.com/datasets/zaheenhamidani/ultimate-spotify-tracks-db</a:t>
            </a:r>
          </a:p>
          <a:p>
            <a:pPr marL="688228" lvl="1" indent="-344114">
              <a:lnSpc>
                <a:spcPts val="4399"/>
              </a:lnSpc>
              <a:buFont typeface="Arial"/>
              <a:buChar char="•"/>
            </a:pPr>
            <a:r>
              <a:rPr lang="en-US" sz="3187" u="sng" dirty="0">
                <a:solidFill>
                  <a:srgbClr val="FFFFFF"/>
                </a:solidFill>
                <a:latin typeface="DM Sans"/>
                <a:hlinkClick r:id="rId9" tooltip="https://developers.google.com/machine-learning/recommendation"/>
              </a:rPr>
              <a:t>https://developers.google.com/machine-learning/recommendation</a:t>
            </a:r>
          </a:p>
          <a:p>
            <a:pPr marL="688228" lvl="1" indent="-344114">
              <a:lnSpc>
                <a:spcPts val="4399"/>
              </a:lnSpc>
              <a:buFont typeface="Arial"/>
              <a:buChar char="•"/>
            </a:pPr>
            <a:r>
              <a:rPr lang="en-US" sz="3187" u="sng" dirty="0">
                <a:solidFill>
                  <a:srgbClr val="FFFFFF"/>
                </a:solidFill>
                <a:latin typeface="DM Sans"/>
                <a:hlinkClick r:id="rId10" tooltip="https://www.section.io/engineering-education/building-spotify-recommendation-engine/"/>
              </a:rPr>
              <a:t>https://www.section.io/engineering-education/building-spotify-recommendation-engine/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637321" y="2636321"/>
            <a:ext cx="7650679" cy="7650679"/>
            <a:chOff x="0" y="0"/>
            <a:chExt cx="3331210" cy="3331210"/>
          </a:xfrm>
        </p:grpSpPr>
        <p:sp>
          <p:nvSpPr>
            <p:cNvPr id="4" name="Freeform 4"/>
            <p:cNvSpPr/>
            <p:nvPr/>
          </p:nvSpPr>
          <p:spPr>
            <a:xfrm>
              <a:off x="0" y="0"/>
              <a:ext cx="3331210" cy="3331210"/>
            </a:xfrm>
            <a:custGeom>
              <a:avLst/>
              <a:gdLst/>
              <a:ahLst/>
              <a:cxnLst/>
              <a:rect l="l" t="t" r="r" b="b"/>
              <a:pathLst>
                <a:path w="3331210" h="3331210">
                  <a:moveTo>
                    <a:pt x="3331210" y="3331210"/>
                  </a:moveTo>
                  <a:lnTo>
                    <a:pt x="0" y="3331210"/>
                  </a:lnTo>
                  <a:cubicBezTo>
                    <a:pt x="0" y="1490980"/>
                    <a:pt x="1490980" y="0"/>
                    <a:pt x="3331210" y="0"/>
                  </a:cubicBezTo>
                  <a:lnTo>
                    <a:pt x="3331210" y="3331210"/>
                  </a:lnTo>
                  <a:close/>
                </a:path>
              </a:pathLst>
            </a:custGeom>
            <a:blipFill>
              <a:blip r:embed="rId4"/>
              <a:stretch>
                <a:fillRect l="-25125" r="-25125"/>
              </a:stretch>
            </a:blipFill>
          </p:spPr>
          <p:txBody>
            <a:bodyPr/>
            <a:lstStyle/>
            <a:p>
              <a:endParaRPr lang="en-US"/>
            </a:p>
          </p:txBody>
        </p:sp>
      </p:grpSp>
      <p:sp>
        <p:nvSpPr>
          <p:cNvPr id="5" name="Freeform 5"/>
          <p:cNvSpPr/>
          <p:nvPr/>
        </p:nvSpPr>
        <p:spPr>
          <a:xfrm>
            <a:off x="2255514" y="6338156"/>
            <a:ext cx="682497" cy="682497"/>
          </a:xfrm>
          <a:custGeom>
            <a:avLst/>
            <a:gdLst/>
            <a:ahLst/>
            <a:cxnLst/>
            <a:rect l="l" t="t" r="r" b="b"/>
            <a:pathLst>
              <a:path w="682497" h="682497">
                <a:moveTo>
                  <a:pt x="0" y="0"/>
                </a:moveTo>
                <a:lnTo>
                  <a:pt x="682497" y="0"/>
                </a:lnTo>
                <a:lnTo>
                  <a:pt x="682497" y="682497"/>
                </a:lnTo>
                <a:lnTo>
                  <a:pt x="0" y="682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255514" y="4423085"/>
            <a:ext cx="10434893" cy="1297954"/>
          </a:xfrm>
          <a:prstGeom prst="rect">
            <a:avLst/>
          </a:prstGeom>
        </p:spPr>
        <p:txBody>
          <a:bodyPr lIns="0" tIns="0" rIns="0" bIns="0" rtlCol="0" anchor="t">
            <a:spAutoFit/>
          </a:bodyPr>
          <a:lstStyle/>
          <a:p>
            <a:pPr marL="0" lvl="0" indent="0">
              <a:lnSpc>
                <a:spcPts val="10543"/>
              </a:lnSpc>
            </a:pPr>
            <a:r>
              <a:rPr lang="en-US" sz="7530" spc="459">
                <a:solidFill>
                  <a:srgbClr val="FFFFFF"/>
                </a:solidFill>
                <a:latin typeface="Now Bold"/>
              </a:rPr>
              <a:t>Thank You!</a:t>
            </a:r>
          </a:p>
        </p:txBody>
      </p:sp>
      <p:sp>
        <p:nvSpPr>
          <p:cNvPr id="8" name="TextBox 8"/>
          <p:cNvSpPr txBox="1"/>
          <p:nvPr/>
        </p:nvSpPr>
        <p:spPr>
          <a:xfrm>
            <a:off x="3168976" y="6461660"/>
            <a:ext cx="6647978" cy="435488"/>
          </a:xfrm>
          <a:prstGeom prst="rect">
            <a:avLst/>
          </a:prstGeom>
        </p:spPr>
        <p:txBody>
          <a:bodyPr lIns="0" tIns="0" rIns="0" bIns="0" rtlCol="0" anchor="t">
            <a:spAutoFit/>
          </a:bodyPr>
          <a:lstStyle/>
          <a:p>
            <a:pPr marL="0" lvl="0" indent="0">
              <a:lnSpc>
                <a:spcPts val="3449"/>
              </a:lnSpc>
              <a:spcBef>
                <a:spcPct val="0"/>
              </a:spcBef>
            </a:pPr>
            <a:r>
              <a:rPr lang="en-US" sz="2874" spc="143">
                <a:solidFill>
                  <a:srgbClr val="FFFBFB"/>
                </a:solidFill>
                <a:latin typeface="DM Sans"/>
              </a:rPr>
              <a:t>milindkumar.choudhary@pace.edu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2986667" y="3084143"/>
            <a:ext cx="2613061" cy="2273181"/>
            <a:chOff x="0" y="0"/>
            <a:chExt cx="991873" cy="8628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3133964"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5844564" y="3084143"/>
            <a:ext cx="2613061" cy="2273181"/>
            <a:chOff x="0" y="0"/>
            <a:chExt cx="991873" cy="862860"/>
          </a:xfrm>
        </p:grpSpPr>
        <p:sp>
          <p:nvSpPr>
            <p:cNvPr id="7" name="Freeform 7"/>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 name="TextBox 8"/>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AutoShape 9"/>
          <p:cNvSpPr/>
          <p:nvPr/>
        </p:nvSpPr>
        <p:spPr>
          <a:xfrm flipV="1">
            <a:off x="5991861"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0" name="Group 10"/>
          <p:cNvGrpSpPr/>
          <p:nvPr/>
        </p:nvGrpSpPr>
        <p:grpSpPr>
          <a:xfrm>
            <a:off x="2986667" y="5870734"/>
            <a:ext cx="2613061" cy="2252658"/>
            <a:chOff x="0" y="0"/>
            <a:chExt cx="991873" cy="855070"/>
          </a:xfrm>
        </p:grpSpPr>
        <p:sp>
          <p:nvSpPr>
            <p:cNvPr id="11" name="Freeform 11"/>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2" name="TextBox 12"/>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3" name="AutoShape 13"/>
          <p:cNvSpPr/>
          <p:nvPr/>
        </p:nvSpPr>
        <p:spPr>
          <a:xfrm flipV="1">
            <a:off x="3133964"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4" name="Group 14"/>
          <p:cNvGrpSpPr/>
          <p:nvPr/>
        </p:nvGrpSpPr>
        <p:grpSpPr>
          <a:xfrm>
            <a:off x="5844564" y="5870734"/>
            <a:ext cx="2613061" cy="2252658"/>
            <a:chOff x="0" y="0"/>
            <a:chExt cx="991873" cy="855070"/>
          </a:xfrm>
        </p:grpSpPr>
        <p:sp>
          <p:nvSpPr>
            <p:cNvPr id="15" name="Freeform 15"/>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16" name="TextBox 16"/>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17" name="AutoShape 17"/>
          <p:cNvSpPr/>
          <p:nvPr/>
        </p:nvSpPr>
        <p:spPr>
          <a:xfrm flipV="1">
            <a:off x="5991861"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18" name="Group 18"/>
          <p:cNvGrpSpPr/>
          <p:nvPr/>
        </p:nvGrpSpPr>
        <p:grpSpPr>
          <a:xfrm>
            <a:off x="10000675"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p:nvPr/>
        </p:nvGrpSpPr>
        <p:grpSpPr>
          <a:xfrm>
            <a:off x="10143550"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47720" r="-47720"/>
              </a:stretch>
            </a:blipFill>
          </p:spPr>
          <p:txBody>
            <a:bodyPr/>
            <a:lstStyle/>
            <a:p>
              <a:endParaRPr lang="en-US"/>
            </a:p>
          </p:txBody>
        </p:sp>
      </p:grpSp>
      <p:grpSp>
        <p:nvGrpSpPr>
          <p:cNvPr id="22" name="Group 22"/>
          <p:cNvGrpSpPr/>
          <p:nvPr/>
        </p:nvGrpSpPr>
        <p:grpSpPr>
          <a:xfrm>
            <a:off x="8705275" y="3084143"/>
            <a:ext cx="2613061" cy="2273181"/>
            <a:chOff x="0" y="0"/>
            <a:chExt cx="991873" cy="862860"/>
          </a:xfrm>
        </p:grpSpPr>
        <p:sp>
          <p:nvSpPr>
            <p:cNvPr id="23" name="Freeform 2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4" name="TextBox 2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AutoShape 25"/>
          <p:cNvSpPr/>
          <p:nvPr/>
        </p:nvSpPr>
        <p:spPr>
          <a:xfrm flipV="1">
            <a:off x="8852572" y="4640463"/>
            <a:ext cx="2203125" cy="0"/>
          </a:xfrm>
          <a:prstGeom prst="line">
            <a:avLst/>
          </a:prstGeom>
          <a:ln w="38100" cap="flat">
            <a:solidFill>
              <a:srgbClr val="FFFFFF"/>
            </a:solidFill>
            <a:prstDash val="solid"/>
            <a:headEnd type="none" w="sm" len="sm"/>
            <a:tailEnd type="none" w="sm" len="sm"/>
          </a:ln>
        </p:spPr>
        <p:txBody>
          <a:bodyPr/>
          <a:lstStyle/>
          <a:p>
            <a:endParaRPr lang="en-US"/>
          </a:p>
        </p:txBody>
      </p:sp>
      <p:grpSp>
        <p:nvGrpSpPr>
          <p:cNvPr id="26" name="Group 26"/>
          <p:cNvGrpSpPr/>
          <p:nvPr/>
        </p:nvGrpSpPr>
        <p:grpSpPr>
          <a:xfrm>
            <a:off x="8705275" y="5870734"/>
            <a:ext cx="2613061" cy="2252658"/>
            <a:chOff x="0" y="0"/>
            <a:chExt cx="991873" cy="855070"/>
          </a:xfrm>
        </p:grpSpPr>
        <p:sp>
          <p:nvSpPr>
            <p:cNvPr id="27" name="Freeform 27"/>
            <p:cNvSpPr/>
            <p:nvPr/>
          </p:nvSpPr>
          <p:spPr>
            <a:xfrm>
              <a:off x="0" y="0"/>
              <a:ext cx="991873" cy="855070"/>
            </a:xfrm>
            <a:custGeom>
              <a:avLst/>
              <a:gdLst/>
              <a:ahLst/>
              <a:cxnLst/>
              <a:rect l="l" t="t" r="r" b="b"/>
              <a:pathLst>
                <a:path w="991873" h="855070">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txBody>
            <a:bodyPr/>
            <a:lstStyle/>
            <a:p>
              <a:endParaRPr lang="en-US"/>
            </a:p>
          </p:txBody>
        </p:sp>
        <p:sp>
          <p:nvSpPr>
            <p:cNvPr id="28" name="TextBox 28"/>
            <p:cNvSpPr txBox="1"/>
            <p:nvPr/>
          </p:nvSpPr>
          <p:spPr>
            <a:xfrm>
              <a:off x="0" y="-38100"/>
              <a:ext cx="991873" cy="893170"/>
            </a:xfrm>
            <a:prstGeom prst="rect">
              <a:avLst/>
            </a:prstGeom>
          </p:spPr>
          <p:txBody>
            <a:bodyPr lIns="50800" tIns="50800" rIns="50800" bIns="50800" rtlCol="0" anchor="ctr"/>
            <a:lstStyle/>
            <a:p>
              <a:pPr algn="ctr">
                <a:lnSpc>
                  <a:spcPts val="3483"/>
                </a:lnSpc>
              </a:pPr>
              <a:endParaRPr/>
            </a:p>
          </p:txBody>
        </p:sp>
      </p:grpSp>
      <p:sp>
        <p:nvSpPr>
          <p:cNvPr id="29" name="AutoShape 29"/>
          <p:cNvSpPr/>
          <p:nvPr/>
        </p:nvSpPr>
        <p:spPr>
          <a:xfrm flipV="1">
            <a:off x="8852572" y="7427054"/>
            <a:ext cx="2203125" cy="0"/>
          </a:xfrm>
          <a:prstGeom prst="line">
            <a:avLst/>
          </a:prstGeom>
          <a:ln w="38100" cap="flat">
            <a:solidFill>
              <a:srgbClr val="FFFFFF"/>
            </a:solidFill>
            <a:prstDash val="solid"/>
            <a:headEnd type="none" w="sm" len="sm"/>
            <a:tailEnd type="none" w="sm" len="sm"/>
          </a:ln>
        </p:spPr>
        <p:txBody>
          <a:bodyPr/>
          <a:lstStyle/>
          <a:p>
            <a:endParaRPr lang="en-US"/>
          </a:p>
        </p:txBody>
      </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2986667" y="1698193"/>
            <a:ext cx="8437330" cy="1214499"/>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FFFFFF"/>
                </a:solidFill>
                <a:latin typeface="Now Bold"/>
              </a:rPr>
              <a:t>OVERVIEW</a:t>
            </a:r>
          </a:p>
        </p:txBody>
      </p:sp>
      <p:sp>
        <p:nvSpPr>
          <p:cNvPr id="32" name="TextBox 32"/>
          <p:cNvSpPr txBox="1"/>
          <p:nvPr/>
        </p:nvSpPr>
        <p:spPr>
          <a:xfrm>
            <a:off x="3133964"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About</a:t>
            </a:r>
          </a:p>
        </p:txBody>
      </p:sp>
      <p:sp>
        <p:nvSpPr>
          <p:cNvPr id="33" name="TextBox 33"/>
          <p:cNvSpPr txBox="1"/>
          <p:nvPr/>
        </p:nvSpPr>
        <p:spPr>
          <a:xfrm>
            <a:off x="3447970"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01</a:t>
            </a:r>
          </a:p>
        </p:txBody>
      </p:sp>
      <p:sp>
        <p:nvSpPr>
          <p:cNvPr id="34" name="TextBox 34"/>
          <p:cNvSpPr txBox="1"/>
          <p:nvPr/>
        </p:nvSpPr>
        <p:spPr>
          <a:xfrm>
            <a:off x="5991861"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Methodology</a:t>
            </a:r>
          </a:p>
        </p:txBody>
      </p:sp>
      <p:sp>
        <p:nvSpPr>
          <p:cNvPr id="35" name="TextBox 35"/>
          <p:cNvSpPr txBox="1"/>
          <p:nvPr/>
        </p:nvSpPr>
        <p:spPr>
          <a:xfrm>
            <a:off x="6305867"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02</a:t>
            </a:r>
          </a:p>
        </p:txBody>
      </p:sp>
      <p:sp>
        <p:nvSpPr>
          <p:cNvPr id="36" name="TextBox 36"/>
          <p:cNvSpPr txBox="1"/>
          <p:nvPr/>
        </p:nvSpPr>
        <p:spPr>
          <a:xfrm>
            <a:off x="3447970"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04</a:t>
            </a:r>
          </a:p>
        </p:txBody>
      </p:sp>
      <p:sp>
        <p:nvSpPr>
          <p:cNvPr id="37" name="TextBox 37"/>
          <p:cNvSpPr txBox="1"/>
          <p:nvPr/>
        </p:nvSpPr>
        <p:spPr>
          <a:xfrm>
            <a:off x="8841442" y="75794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References</a:t>
            </a:r>
          </a:p>
        </p:txBody>
      </p:sp>
      <p:sp>
        <p:nvSpPr>
          <p:cNvPr id="38" name="TextBox 38"/>
          <p:cNvSpPr txBox="1"/>
          <p:nvPr/>
        </p:nvSpPr>
        <p:spPr>
          <a:xfrm>
            <a:off x="6305867"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05</a:t>
            </a:r>
          </a:p>
        </p:txBody>
      </p:sp>
      <p:sp>
        <p:nvSpPr>
          <p:cNvPr id="39" name="TextBox 39"/>
          <p:cNvSpPr txBox="1"/>
          <p:nvPr/>
        </p:nvSpPr>
        <p:spPr>
          <a:xfrm>
            <a:off x="8852572" y="4795854"/>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Steps</a:t>
            </a:r>
          </a:p>
        </p:txBody>
      </p:sp>
      <p:sp>
        <p:nvSpPr>
          <p:cNvPr id="40" name="TextBox 40"/>
          <p:cNvSpPr txBox="1"/>
          <p:nvPr/>
        </p:nvSpPr>
        <p:spPr>
          <a:xfrm>
            <a:off x="9166578" y="3225902"/>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03</a:t>
            </a:r>
          </a:p>
        </p:txBody>
      </p:sp>
      <p:sp>
        <p:nvSpPr>
          <p:cNvPr id="41" name="TextBox 41"/>
          <p:cNvSpPr txBox="1"/>
          <p:nvPr/>
        </p:nvSpPr>
        <p:spPr>
          <a:xfrm>
            <a:off x="6234374" y="7579454"/>
            <a:ext cx="1690566"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What’s next?</a:t>
            </a:r>
          </a:p>
        </p:txBody>
      </p:sp>
      <p:sp>
        <p:nvSpPr>
          <p:cNvPr id="42" name="TextBox 42"/>
          <p:cNvSpPr txBox="1"/>
          <p:nvPr/>
        </p:nvSpPr>
        <p:spPr>
          <a:xfrm>
            <a:off x="9166578" y="6012493"/>
            <a:ext cx="1690455" cy="973796"/>
          </a:xfrm>
          <a:prstGeom prst="rect">
            <a:avLst/>
          </a:prstGeom>
        </p:spPr>
        <p:txBody>
          <a:bodyPr lIns="0" tIns="0" rIns="0" bIns="0" rtlCol="0" anchor="t">
            <a:spAutoFit/>
          </a:bodyPr>
          <a:lstStyle/>
          <a:p>
            <a:pPr algn="ctr">
              <a:lnSpc>
                <a:spcPts val="7914"/>
              </a:lnSpc>
            </a:pPr>
            <a:r>
              <a:rPr lang="en-US" sz="5735">
                <a:solidFill>
                  <a:srgbClr val="FFFFFF"/>
                </a:solidFill>
                <a:latin typeface="DM Sans Bold"/>
              </a:rPr>
              <a:t>06</a:t>
            </a:r>
          </a:p>
        </p:txBody>
      </p:sp>
      <p:sp>
        <p:nvSpPr>
          <p:cNvPr id="43" name="TextBox 43"/>
          <p:cNvSpPr txBox="1"/>
          <p:nvPr/>
        </p:nvSpPr>
        <p:spPr>
          <a:xfrm>
            <a:off x="3135572" y="7582446"/>
            <a:ext cx="2318467" cy="318796"/>
          </a:xfrm>
          <a:prstGeom prst="rect">
            <a:avLst/>
          </a:prstGeom>
        </p:spPr>
        <p:txBody>
          <a:bodyPr lIns="0" tIns="0" rIns="0" bIns="0" rtlCol="0" anchor="t">
            <a:spAutoFit/>
          </a:bodyPr>
          <a:lstStyle/>
          <a:p>
            <a:pPr algn="ctr">
              <a:lnSpc>
                <a:spcPts val="2605"/>
              </a:lnSpc>
            </a:pPr>
            <a:r>
              <a:rPr lang="en-US" sz="1887">
                <a:solidFill>
                  <a:srgbClr val="FFFFFF"/>
                </a:solidFill>
                <a:latin typeface="DM Sans"/>
              </a:rPr>
              <a:t>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074833" y="2196705"/>
            <a:ext cx="712926" cy="720789"/>
          </a:xfrm>
          <a:custGeom>
            <a:avLst/>
            <a:gdLst/>
            <a:ahLst/>
            <a:cxnLst/>
            <a:rect l="l" t="t" r="r" b="b"/>
            <a:pathLst>
              <a:path w="712926" h="720789">
                <a:moveTo>
                  <a:pt x="0" y="0"/>
                </a:moveTo>
                <a:lnTo>
                  <a:pt x="712926" y="0"/>
                </a:lnTo>
                <a:lnTo>
                  <a:pt x="712926" y="720788"/>
                </a:lnTo>
                <a:lnTo>
                  <a:pt x="0" y="7207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rot="-10800000">
            <a:off x="81160" y="9258300"/>
            <a:ext cx="13457996" cy="3264379"/>
            <a:chOff x="0" y="0"/>
            <a:chExt cx="17943995" cy="4352506"/>
          </a:xfrm>
        </p:grpSpPr>
        <p:sp>
          <p:nvSpPr>
            <p:cNvPr id="4" name="Freeform 4"/>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sp>
          <p:nvSpPr>
            <p:cNvPr id="6" name="Freeform 6"/>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grpSp>
      <p:sp>
        <p:nvSpPr>
          <p:cNvPr id="8" name="Freeform 8"/>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txBody>
          <a:bodyPr/>
          <a:lstStyle/>
          <a:p>
            <a:endParaRPr lang="en-US"/>
          </a:p>
        </p:txBody>
      </p:sp>
      <p:grpSp>
        <p:nvGrpSpPr>
          <p:cNvPr id="9" name="Group 9"/>
          <p:cNvGrpSpPr/>
          <p:nvPr/>
        </p:nvGrpSpPr>
        <p:grpSpPr>
          <a:xfrm>
            <a:off x="11825639" y="-21722"/>
            <a:ext cx="6254290" cy="10287000"/>
            <a:chOff x="0" y="0"/>
            <a:chExt cx="3860673" cy="6350000"/>
          </a:xfrm>
        </p:grpSpPr>
        <p:sp>
          <p:nvSpPr>
            <p:cNvPr id="10" name="Freeform 10"/>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7"/>
              <a:stretch>
                <a:fillRect l="-91677" r="-91677"/>
              </a:stretch>
            </a:blipFill>
          </p:spPr>
          <p:txBody>
            <a:bodyPr/>
            <a:lstStyle/>
            <a:p>
              <a:endParaRPr lang="en-US"/>
            </a:p>
          </p:txBody>
        </p:sp>
      </p:grpSp>
      <p:sp>
        <p:nvSpPr>
          <p:cNvPr id="11" name="Freeform 11"/>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6"/>
            <a:stretch>
              <a:fillRect t="-137172"/>
            </a:stretch>
          </a:blipFill>
        </p:spPr>
        <p:txBody>
          <a:bodyPr/>
          <a:lstStyle/>
          <a:p>
            <a:endParaRPr lang="en-US"/>
          </a:p>
        </p:txBody>
      </p:sp>
      <p:grpSp>
        <p:nvGrpSpPr>
          <p:cNvPr id="12" name="Group 12"/>
          <p:cNvGrpSpPr/>
          <p:nvPr/>
        </p:nvGrpSpPr>
        <p:grpSpPr>
          <a:xfrm rot="-10800000">
            <a:off x="15966396" y="9258300"/>
            <a:ext cx="13457996" cy="3264379"/>
            <a:chOff x="0" y="0"/>
            <a:chExt cx="17943995" cy="4352506"/>
          </a:xfrm>
        </p:grpSpPr>
        <p:sp>
          <p:nvSpPr>
            <p:cNvPr id="13" name="Freeform 13"/>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sp>
          <p:nvSpPr>
            <p:cNvPr id="15" name="Freeform 15"/>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b="-26202"/>
              </a:stretch>
            </a:blipFill>
          </p:spPr>
          <p:txBody>
            <a:bodyPr/>
            <a:lstStyle/>
            <a:p>
              <a:endParaRPr lang="en-US"/>
            </a:p>
          </p:txBody>
        </p:sp>
      </p:grpSp>
      <p:sp>
        <p:nvSpPr>
          <p:cNvPr id="17" name="TextBox 17"/>
          <p:cNvSpPr txBox="1"/>
          <p:nvPr/>
        </p:nvSpPr>
        <p:spPr>
          <a:xfrm>
            <a:off x="2982025" y="2196705"/>
            <a:ext cx="6977998" cy="979170"/>
          </a:xfrm>
          <a:prstGeom prst="rect">
            <a:avLst/>
          </a:prstGeom>
        </p:spPr>
        <p:txBody>
          <a:bodyPr lIns="0" tIns="0" rIns="0" bIns="0" rtlCol="0" anchor="t">
            <a:spAutoFit/>
          </a:bodyPr>
          <a:lstStyle/>
          <a:p>
            <a:pPr marL="0" lvl="0" indent="0">
              <a:lnSpc>
                <a:spcPts val="7679"/>
              </a:lnSpc>
              <a:spcBef>
                <a:spcPct val="0"/>
              </a:spcBef>
            </a:pPr>
            <a:r>
              <a:rPr lang="en-US" sz="6399">
                <a:solidFill>
                  <a:srgbClr val="FFFFFF"/>
                </a:solidFill>
                <a:latin typeface="Now Bold"/>
              </a:rPr>
              <a:t>ABOUT </a:t>
            </a:r>
          </a:p>
        </p:txBody>
      </p:sp>
      <p:sp>
        <p:nvSpPr>
          <p:cNvPr id="18" name="TextBox 18"/>
          <p:cNvSpPr txBox="1"/>
          <p:nvPr/>
        </p:nvSpPr>
        <p:spPr>
          <a:xfrm>
            <a:off x="1997713" y="3505539"/>
            <a:ext cx="9624890" cy="4080311"/>
          </a:xfrm>
          <a:prstGeom prst="rect">
            <a:avLst/>
          </a:prstGeom>
        </p:spPr>
        <p:txBody>
          <a:bodyPr lIns="0" tIns="0" rIns="0" bIns="0" rtlCol="0" anchor="t">
            <a:spAutoFit/>
          </a:bodyPr>
          <a:lstStyle/>
          <a:p>
            <a:pPr>
              <a:lnSpc>
                <a:spcPts val="3232"/>
              </a:lnSpc>
            </a:pPr>
            <a:r>
              <a:rPr lang="en-US" sz="2342" dirty="0">
                <a:solidFill>
                  <a:srgbClr val="FFFFFF"/>
                </a:solidFill>
                <a:latin typeface="DM Sans"/>
              </a:rPr>
              <a:t>Ever wondered how Spotify predicts a new playlist to a user based on the user's current playlist or how YouTube predicts the following video users might want to watch next? Is this magic?</a:t>
            </a:r>
          </a:p>
          <a:p>
            <a:pPr algn="ctr">
              <a:lnSpc>
                <a:spcPts val="3232"/>
              </a:lnSpc>
            </a:pPr>
            <a:endParaRPr lang="en-US" sz="2342" dirty="0">
              <a:solidFill>
                <a:srgbClr val="FFFFFF"/>
              </a:solidFill>
              <a:latin typeface="DM Sans"/>
            </a:endParaRPr>
          </a:p>
          <a:p>
            <a:pPr>
              <a:lnSpc>
                <a:spcPts val="3232"/>
              </a:lnSpc>
            </a:pPr>
            <a:endParaRPr lang="en-US" sz="2342" dirty="0">
              <a:solidFill>
                <a:srgbClr val="FFFFFF"/>
              </a:solidFill>
              <a:latin typeface="DM Sans"/>
            </a:endParaRPr>
          </a:p>
          <a:p>
            <a:pPr marL="0" lvl="0" indent="0">
              <a:lnSpc>
                <a:spcPts val="3232"/>
              </a:lnSpc>
              <a:spcBef>
                <a:spcPct val="0"/>
              </a:spcBef>
            </a:pPr>
            <a:r>
              <a:rPr lang="en-US" sz="2342" dirty="0">
                <a:solidFill>
                  <a:srgbClr val="FFFFFF"/>
                </a:solidFill>
                <a:latin typeface="DM Sans"/>
              </a:rPr>
              <a:t>A music recommendation system is a filtering system that predicts the preference of a user for a particular song based on their past behavior.  The system works by analyzing the user’s past listening history and recommending songs that they would probably like to hear in the future</a:t>
            </a:r>
            <a:endParaRPr lang="en-US" sz="2342" dirty="0">
              <a:solidFill>
                <a:srgbClr val="FFFFFF"/>
              </a:solidFill>
              <a:latin typeface="DM Sans"/>
              <a:hlinkClick r:id="rId8" tooltip="https://www.eliftech.com/insights/all-you-need-to-know-about-a-music-recommendation-system-with-a-step-by-step-guide-to-creating-i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flipH="1" flipV="1">
            <a:off x="2719433" y="4522459"/>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5" name="Freeform 5"/>
          <p:cNvSpPr/>
          <p:nvPr/>
        </p:nvSpPr>
        <p:spPr>
          <a:xfrm>
            <a:off x="12089331" y="3986520"/>
            <a:ext cx="4696722" cy="1407824"/>
          </a:xfrm>
          <a:custGeom>
            <a:avLst/>
            <a:gdLst/>
            <a:ahLst/>
            <a:cxnLst/>
            <a:rect l="l" t="t" r="r" b="b"/>
            <a:pathLst>
              <a:path w="4696722" h="1407824">
                <a:moveTo>
                  <a:pt x="0" y="0"/>
                </a:moveTo>
                <a:lnTo>
                  <a:pt x="4696723" y="0"/>
                </a:lnTo>
                <a:lnTo>
                  <a:pt x="4696723" y="1407823"/>
                </a:lnTo>
                <a:lnTo>
                  <a:pt x="0" y="1407823"/>
                </a:lnTo>
                <a:lnTo>
                  <a:pt x="0" y="0"/>
                </a:lnTo>
                <a:close/>
              </a:path>
            </a:pathLst>
          </a:custGeom>
          <a:blipFill>
            <a:blip r:embed="rId4"/>
            <a:stretch>
              <a:fillRect/>
            </a:stretch>
          </a:blipFill>
        </p:spPr>
        <p:txBody>
          <a:bodyPr/>
          <a:lstStyle/>
          <a:p>
            <a:endParaRPr lang="en-US"/>
          </a:p>
        </p:txBody>
      </p:sp>
      <p:sp>
        <p:nvSpPr>
          <p:cNvPr id="6" name="Freeform 6"/>
          <p:cNvSpPr/>
          <p:nvPr/>
        </p:nvSpPr>
        <p:spPr>
          <a:xfrm>
            <a:off x="11886780" y="5795662"/>
            <a:ext cx="5101825" cy="1588928"/>
          </a:xfrm>
          <a:custGeom>
            <a:avLst/>
            <a:gdLst/>
            <a:ahLst/>
            <a:cxnLst/>
            <a:rect l="l" t="t" r="r" b="b"/>
            <a:pathLst>
              <a:path w="5101825" h="1588928">
                <a:moveTo>
                  <a:pt x="0" y="0"/>
                </a:moveTo>
                <a:lnTo>
                  <a:pt x="5101825" y="0"/>
                </a:lnTo>
                <a:lnTo>
                  <a:pt x="5101825" y="1588928"/>
                </a:lnTo>
                <a:lnTo>
                  <a:pt x="0" y="1588928"/>
                </a:lnTo>
                <a:lnTo>
                  <a:pt x="0" y="0"/>
                </a:lnTo>
                <a:close/>
              </a:path>
            </a:pathLst>
          </a:custGeom>
          <a:blipFill>
            <a:blip r:embed="rId5"/>
            <a:stretch>
              <a:fillRect t="-34435" b="-43165"/>
            </a:stretch>
          </a:blipFill>
        </p:spPr>
        <p:txBody>
          <a:bodyPr/>
          <a:lstStyle/>
          <a:p>
            <a:endParaRPr lang="en-US"/>
          </a:p>
        </p:txBody>
      </p:sp>
      <p:sp>
        <p:nvSpPr>
          <p:cNvPr id="7" name="TextBox 7"/>
          <p:cNvSpPr txBox="1"/>
          <p:nvPr/>
        </p:nvSpPr>
        <p:spPr>
          <a:xfrm>
            <a:off x="2596623" y="1781063"/>
            <a:ext cx="7239939" cy="969645"/>
          </a:xfrm>
          <a:prstGeom prst="rect">
            <a:avLst/>
          </a:prstGeom>
        </p:spPr>
        <p:txBody>
          <a:bodyPr lIns="0" tIns="0" rIns="0" bIns="0" rtlCol="0" anchor="t">
            <a:spAutoFit/>
          </a:bodyPr>
          <a:lstStyle/>
          <a:p>
            <a:pPr marL="0" lvl="0" indent="0">
              <a:lnSpc>
                <a:spcPts val="7522"/>
              </a:lnSpc>
              <a:spcBef>
                <a:spcPct val="0"/>
              </a:spcBef>
            </a:pPr>
            <a:r>
              <a:rPr lang="en-US" sz="6268" dirty="0">
                <a:solidFill>
                  <a:srgbClr val="FFFFFF"/>
                </a:solidFill>
                <a:latin typeface="Now Bold"/>
              </a:rPr>
              <a:t>METHODOLOGY</a:t>
            </a:r>
          </a:p>
        </p:txBody>
      </p:sp>
      <p:sp>
        <p:nvSpPr>
          <p:cNvPr id="8" name="TextBox 8"/>
          <p:cNvSpPr txBox="1"/>
          <p:nvPr/>
        </p:nvSpPr>
        <p:spPr>
          <a:xfrm>
            <a:off x="2533666" y="2962187"/>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dirty="0">
                <a:solidFill>
                  <a:srgbClr val="4BD1FB"/>
                </a:solidFill>
                <a:latin typeface="DM Sans Bold"/>
              </a:rPr>
              <a:t>01</a:t>
            </a:r>
          </a:p>
        </p:txBody>
      </p:sp>
      <p:sp>
        <p:nvSpPr>
          <p:cNvPr id="9" name="TextBox 9"/>
          <p:cNvSpPr txBox="1"/>
          <p:nvPr/>
        </p:nvSpPr>
        <p:spPr>
          <a:xfrm>
            <a:off x="3491320" y="3825219"/>
            <a:ext cx="8147894" cy="1318281"/>
          </a:xfrm>
          <a:prstGeom prst="rect">
            <a:avLst/>
          </a:prstGeom>
        </p:spPr>
        <p:txBody>
          <a:bodyPr lIns="0" tIns="0" rIns="0" bIns="0" rtlCol="0" anchor="t">
            <a:spAutoFit/>
          </a:bodyPr>
          <a:lstStyle/>
          <a:p>
            <a:pPr marL="0" lvl="0" indent="0" algn="l">
              <a:lnSpc>
                <a:spcPts val="2643"/>
              </a:lnSpc>
              <a:spcBef>
                <a:spcPct val="0"/>
              </a:spcBef>
            </a:pPr>
            <a:r>
              <a:rPr lang="en-US" sz="1915" dirty="0">
                <a:solidFill>
                  <a:srgbClr val="FFFFFF"/>
                </a:solidFill>
                <a:latin typeface="DM Sans"/>
              </a:rPr>
              <a:t>One way to do this is to use the Spotify dataset, which contains information about songs, artists, and user preferences. I can use this dataset to train a machine learning model that can predict which songs a user might like based on their listening history and other factors.</a:t>
            </a:r>
          </a:p>
        </p:txBody>
      </p:sp>
      <p:sp>
        <p:nvSpPr>
          <p:cNvPr id="10" name="TextBox 10"/>
          <p:cNvSpPr txBox="1"/>
          <p:nvPr/>
        </p:nvSpPr>
        <p:spPr>
          <a:xfrm>
            <a:off x="3491320" y="8104389"/>
            <a:ext cx="8147894" cy="984906"/>
          </a:xfrm>
          <a:prstGeom prst="rect">
            <a:avLst/>
          </a:prstGeom>
        </p:spPr>
        <p:txBody>
          <a:bodyPr lIns="0" tIns="0" rIns="0" bIns="0" rtlCol="0" anchor="t">
            <a:spAutoFit/>
          </a:bodyPr>
          <a:lstStyle/>
          <a:p>
            <a:pPr marL="0" lvl="0" indent="0" algn="l">
              <a:lnSpc>
                <a:spcPts val="2643"/>
              </a:lnSpc>
              <a:spcBef>
                <a:spcPct val="0"/>
              </a:spcBef>
            </a:pPr>
            <a:r>
              <a:rPr lang="en-US" sz="1915">
                <a:solidFill>
                  <a:srgbClr val="FFFFFF"/>
                </a:solidFill>
                <a:latin typeface="DM Sans"/>
              </a:rPr>
              <a:t>Another approach to building a recommendation engine is to use collaborative filtering, which involves analyzing user behavior to identify patterns and make recommendations based on those patterns. </a:t>
            </a:r>
          </a:p>
        </p:txBody>
      </p:sp>
      <p:sp>
        <p:nvSpPr>
          <p:cNvPr id="11" name="TextBox 11"/>
          <p:cNvSpPr txBox="1"/>
          <p:nvPr/>
        </p:nvSpPr>
        <p:spPr>
          <a:xfrm>
            <a:off x="2533666" y="5248275"/>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02</a:t>
            </a:r>
          </a:p>
        </p:txBody>
      </p:sp>
      <p:sp>
        <p:nvSpPr>
          <p:cNvPr id="12" name="TextBox 12"/>
          <p:cNvSpPr txBox="1"/>
          <p:nvPr/>
        </p:nvSpPr>
        <p:spPr>
          <a:xfrm>
            <a:off x="3491320" y="2969783"/>
            <a:ext cx="6948080" cy="711733"/>
          </a:xfrm>
          <a:prstGeom prst="rect">
            <a:avLst/>
          </a:prstGeom>
        </p:spPr>
        <p:txBody>
          <a:bodyPr wrap="square" lIns="0" tIns="0" rIns="0" bIns="0" rtlCol="0" anchor="t">
            <a:spAutoFit/>
          </a:bodyPr>
          <a:lstStyle/>
          <a:p>
            <a:pPr marL="0" lvl="0" indent="0" algn="l">
              <a:lnSpc>
                <a:spcPts val="5795"/>
              </a:lnSpc>
              <a:spcBef>
                <a:spcPct val="0"/>
              </a:spcBef>
            </a:pPr>
            <a:r>
              <a:rPr lang="en-US" sz="4200" u="sng" dirty="0">
                <a:solidFill>
                  <a:srgbClr val="FFFFFF"/>
                </a:solidFill>
                <a:latin typeface="DM Sans Bold"/>
              </a:rPr>
              <a:t>ML Algorithm (K-Means)</a:t>
            </a:r>
          </a:p>
        </p:txBody>
      </p:sp>
      <p:sp>
        <p:nvSpPr>
          <p:cNvPr id="13" name="TextBox 13"/>
          <p:cNvSpPr txBox="1"/>
          <p:nvPr/>
        </p:nvSpPr>
        <p:spPr>
          <a:xfrm>
            <a:off x="3491320" y="7198260"/>
            <a:ext cx="6231890" cy="711733"/>
          </a:xfrm>
          <a:prstGeom prst="rect">
            <a:avLst/>
          </a:prstGeom>
        </p:spPr>
        <p:txBody>
          <a:bodyPr wrap="square" lIns="0" tIns="0" rIns="0" bIns="0" rtlCol="0" anchor="t">
            <a:spAutoFit/>
          </a:bodyPr>
          <a:lstStyle/>
          <a:p>
            <a:pPr marL="0" lvl="0" indent="0" algn="l">
              <a:lnSpc>
                <a:spcPts val="5795"/>
              </a:lnSpc>
              <a:spcBef>
                <a:spcPct val="0"/>
              </a:spcBef>
            </a:pPr>
            <a:r>
              <a:rPr lang="en-US" sz="4200" u="sng" dirty="0">
                <a:solidFill>
                  <a:srgbClr val="FFFFFF"/>
                </a:solidFill>
                <a:latin typeface="DM Sans Bold"/>
              </a:rPr>
              <a:t>Collaborative</a:t>
            </a:r>
            <a:r>
              <a:rPr lang="en-US" sz="4200" u="sng" strike="noStrike" dirty="0">
                <a:solidFill>
                  <a:srgbClr val="FFFFFF"/>
                </a:solidFill>
                <a:latin typeface="DM Sans Bold"/>
              </a:rPr>
              <a:t> Filtering</a:t>
            </a:r>
          </a:p>
        </p:txBody>
      </p:sp>
      <p:sp>
        <p:nvSpPr>
          <p:cNvPr id="14" name="TextBox 14"/>
          <p:cNvSpPr txBox="1"/>
          <p:nvPr/>
        </p:nvSpPr>
        <p:spPr>
          <a:xfrm>
            <a:off x="3491320" y="6049414"/>
            <a:ext cx="8147894" cy="984906"/>
          </a:xfrm>
          <a:prstGeom prst="rect">
            <a:avLst/>
          </a:prstGeom>
        </p:spPr>
        <p:txBody>
          <a:bodyPr lIns="0" tIns="0" rIns="0" bIns="0" rtlCol="0" anchor="t">
            <a:spAutoFit/>
          </a:bodyPr>
          <a:lstStyle/>
          <a:p>
            <a:pPr marL="0" lvl="0" indent="0" algn="l">
              <a:lnSpc>
                <a:spcPts val="2643"/>
              </a:lnSpc>
              <a:spcBef>
                <a:spcPct val="0"/>
              </a:spcBef>
            </a:pPr>
            <a:r>
              <a:rPr lang="en-US" sz="1915" u="none" strike="noStrike" dirty="0">
                <a:solidFill>
                  <a:srgbClr val="FFFFFF"/>
                </a:solidFill>
                <a:latin typeface="DM Sans"/>
              </a:rPr>
              <a:t>Another approach is to use content-based filtering, which involves analyzing the characteristics of songs to make recommendations based on those characteristics.</a:t>
            </a:r>
          </a:p>
        </p:txBody>
      </p:sp>
      <p:sp>
        <p:nvSpPr>
          <p:cNvPr id="15" name="TextBox 15"/>
          <p:cNvSpPr txBox="1"/>
          <p:nvPr/>
        </p:nvSpPr>
        <p:spPr>
          <a:xfrm>
            <a:off x="3491320" y="5282770"/>
            <a:ext cx="6231890" cy="704088"/>
          </a:xfrm>
          <a:prstGeom prst="rect">
            <a:avLst/>
          </a:prstGeom>
        </p:spPr>
        <p:txBody>
          <a:bodyPr lIns="0" tIns="0" rIns="0" bIns="0" rtlCol="0" anchor="t">
            <a:spAutoFit/>
          </a:bodyPr>
          <a:lstStyle/>
          <a:p>
            <a:pPr marL="0" lvl="0" indent="0" algn="l">
              <a:lnSpc>
                <a:spcPts val="5795"/>
              </a:lnSpc>
              <a:spcBef>
                <a:spcPct val="0"/>
              </a:spcBef>
            </a:pPr>
            <a:r>
              <a:rPr lang="en-US" sz="4200" u="sng" strike="noStrike">
                <a:solidFill>
                  <a:srgbClr val="FFFFFF"/>
                </a:solidFill>
                <a:latin typeface="DM Sans Bold"/>
              </a:rPr>
              <a:t>Content-Based Filtering</a:t>
            </a:r>
          </a:p>
        </p:txBody>
      </p:sp>
      <p:sp>
        <p:nvSpPr>
          <p:cNvPr id="16" name="AutoShape 16"/>
          <p:cNvSpPr/>
          <p:nvPr/>
        </p:nvSpPr>
        <p:spPr>
          <a:xfrm flipH="1" flipV="1">
            <a:off x="2719433" y="6556154"/>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17" name="TextBox 17"/>
          <p:cNvSpPr txBox="1"/>
          <p:nvPr/>
        </p:nvSpPr>
        <p:spPr>
          <a:xfrm>
            <a:off x="2533666" y="7188735"/>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a:solidFill>
                  <a:srgbClr val="4BD1FB"/>
                </a:solidFill>
                <a:latin typeface="DM Sans Bold"/>
              </a:rPr>
              <a:t>03</a:t>
            </a:r>
          </a:p>
        </p:txBody>
      </p:sp>
      <p:sp>
        <p:nvSpPr>
          <p:cNvPr id="18" name="AutoShape 18"/>
          <p:cNvSpPr/>
          <p:nvPr/>
        </p:nvSpPr>
        <p:spPr>
          <a:xfrm flipH="1" flipV="1">
            <a:off x="2719433" y="8587317"/>
            <a:ext cx="586120" cy="0"/>
          </a:xfrm>
          <a:prstGeom prst="line">
            <a:avLst/>
          </a:prstGeom>
          <a:ln w="47625" cap="flat">
            <a:solidFill>
              <a:srgbClr val="4BD1FB"/>
            </a:solidFill>
            <a:prstDash val="solid"/>
            <a:headEnd type="none" w="sm" len="sm"/>
            <a:tailEnd type="none" w="sm"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186331"/>
          </a:xfrm>
          <a:custGeom>
            <a:avLst/>
            <a:gdLst/>
            <a:ahLst/>
            <a:cxnLst/>
            <a:rect l="l" t="t" r="r" b="b"/>
            <a:pathLst>
              <a:path w="18288000" h="4186331">
                <a:moveTo>
                  <a:pt x="0" y="0"/>
                </a:moveTo>
                <a:lnTo>
                  <a:pt x="18288000" y="0"/>
                </a:lnTo>
                <a:lnTo>
                  <a:pt x="18288000" y="4186331"/>
                </a:lnTo>
                <a:lnTo>
                  <a:pt x="0" y="4186331"/>
                </a:lnTo>
                <a:lnTo>
                  <a:pt x="0" y="0"/>
                </a:lnTo>
                <a:close/>
              </a:path>
            </a:pathLst>
          </a:custGeom>
          <a:blipFill>
            <a:blip r:embed="rId2"/>
            <a:stretch>
              <a:fillRect t="-76788" b="-76788"/>
            </a:stretch>
          </a:blipFill>
        </p:spPr>
        <p:txBody>
          <a:bodyPr/>
          <a:lstStyle/>
          <a:p>
            <a:endParaRPr lang="en-US"/>
          </a:p>
        </p:txBody>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51D40">
                <a:alpha val="49804"/>
              </a:srgbClr>
            </a:solidFill>
          </p:spPr>
          <p:txBody>
            <a:bodyPr/>
            <a:lstStyle/>
            <a:p>
              <a:endParaRPr lang="en-US"/>
            </a:p>
          </p:txBody>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2605"/>
                </a:lnSpc>
              </a:pPr>
              <a:endParaRPr/>
            </a:p>
          </p:txBody>
        </p:sp>
      </p:grpSp>
      <p:sp>
        <p:nvSpPr>
          <p:cNvPr id="6" name="Freeform 6"/>
          <p:cNvSpPr/>
          <p:nvPr/>
        </p:nvSpPr>
        <p:spPr>
          <a:xfrm>
            <a:off x="1314050" y="5045811"/>
            <a:ext cx="6481036" cy="4835822"/>
          </a:xfrm>
          <a:custGeom>
            <a:avLst/>
            <a:gdLst/>
            <a:ahLst/>
            <a:cxnLst/>
            <a:rect l="l" t="t" r="r" b="b"/>
            <a:pathLst>
              <a:path w="6481036" h="4835822">
                <a:moveTo>
                  <a:pt x="0" y="0"/>
                </a:moveTo>
                <a:lnTo>
                  <a:pt x="6481035" y="0"/>
                </a:lnTo>
                <a:lnTo>
                  <a:pt x="6481035" y="4835822"/>
                </a:lnTo>
                <a:lnTo>
                  <a:pt x="0" y="4835822"/>
                </a:lnTo>
                <a:lnTo>
                  <a:pt x="0" y="0"/>
                </a:lnTo>
                <a:close/>
              </a:path>
            </a:pathLst>
          </a:custGeom>
          <a:blipFill>
            <a:blip r:embed="rId3"/>
            <a:stretch>
              <a:fillRect l="-648" r="-648"/>
            </a:stretch>
          </a:blipFill>
        </p:spPr>
        <p:txBody>
          <a:bodyPr/>
          <a:lstStyle/>
          <a:p>
            <a:endParaRPr lang="en-US"/>
          </a:p>
        </p:txBody>
      </p:sp>
      <p:sp>
        <p:nvSpPr>
          <p:cNvPr id="7" name="Freeform 7"/>
          <p:cNvSpPr/>
          <p:nvPr/>
        </p:nvSpPr>
        <p:spPr>
          <a:xfrm>
            <a:off x="10024393" y="5102636"/>
            <a:ext cx="6974637" cy="4722172"/>
          </a:xfrm>
          <a:custGeom>
            <a:avLst/>
            <a:gdLst/>
            <a:ahLst/>
            <a:cxnLst/>
            <a:rect l="l" t="t" r="r" b="b"/>
            <a:pathLst>
              <a:path w="6974637" h="4722172">
                <a:moveTo>
                  <a:pt x="0" y="0"/>
                </a:moveTo>
                <a:lnTo>
                  <a:pt x="6974636" y="0"/>
                </a:lnTo>
                <a:lnTo>
                  <a:pt x="6974636" y="4722172"/>
                </a:lnTo>
                <a:lnTo>
                  <a:pt x="0" y="4722172"/>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5021151" y="1836011"/>
            <a:ext cx="8245699" cy="1434465"/>
          </a:xfrm>
          <a:prstGeom prst="rect">
            <a:avLst/>
          </a:prstGeom>
        </p:spPr>
        <p:txBody>
          <a:bodyPr lIns="0" tIns="0" rIns="0" bIns="0" rtlCol="0" anchor="t">
            <a:spAutoFit/>
          </a:bodyPr>
          <a:lstStyle/>
          <a:p>
            <a:pPr algn="ctr">
              <a:lnSpc>
                <a:spcPts val="5687"/>
              </a:lnSpc>
            </a:pPr>
            <a:r>
              <a:rPr lang="en-US" sz="4739">
                <a:solidFill>
                  <a:srgbClr val="FFFFFF"/>
                </a:solidFill>
                <a:latin typeface="Now Bold"/>
              </a:rPr>
              <a:t>CONTENT-BASED</a:t>
            </a:r>
          </a:p>
          <a:p>
            <a:pPr marL="0" lvl="0" indent="0" algn="ctr">
              <a:lnSpc>
                <a:spcPts val="5687"/>
              </a:lnSpc>
              <a:spcBef>
                <a:spcPct val="0"/>
              </a:spcBef>
            </a:pPr>
            <a:r>
              <a:rPr lang="en-US" sz="4739">
                <a:solidFill>
                  <a:srgbClr val="FFFFFF"/>
                </a:solidFill>
                <a:latin typeface="Now Bold"/>
              </a:rPr>
              <a:t>FILTERING</a:t>
            </a:r>
          </a:p>
        </p:txBody>
      </p:sp>
      <p:sp>
        <p:nvSpPr>
          <p:cNvPr id="9" name="TextBox 9"/>
          <p:cNvSpPr txBox="1"/>
          <p:nvPr/>
        </p:nvSpPr>
        <p:spPr>
          <a:xfrm>
            <a:off x="9388862" y="4433029"/>
            <a:ext cx="8245699" cy="422910"/>
          </a:xfrm>
          <a:prstGeom prst="rect">
            <a:avLst/>
          </a:prstGeom>
        </p:spPr>
        <p:txBody>
          <a:bodyPr lIns="0" tIns="0" rIns="0" bIns="0" rtlCol="0" anchor="t">
            <a:spAutoFit/>
          </a:bodyPr>
          <a:lstStyle/>
          <a:p>
            <a:pPr marL="0" lvl="0" indent="0" algn="ctr">
              <a:lnSpc>
                <a:spcPts val="3359"/>
              </a:lnSpc>
              <a:spcBef>
                <a:spcPct val="0"/>
              </a:spcBef>
            </a:pPr>
            <a:r>
              <a:rPr lang="en-US" sz="2799">
                <a:solidFill>
                  <a:srgbClr val="FFFFFF"/>
                </a:solidFill>
                <a:latin typeface="Now Bold"/>
              </a:rPr>
              <a:t>COSINE SIMILARITY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0"/>
            <a:ext cx="18288000" cy="4186331"/>
          </a:xfrm>
          <a:custGeom>
            <a:avLst/>
            <a:gdLst/>
            <a:ahLst/>
            <a:cxnLst/>
            <a:rect l="l" t="t" r="r" b="b"/>
            <a:pathLst>
              <a:path w="18288000" h="4186331">
                <a:moveTo>
                  <a:pt x="0" y="0"/>
                </a:moveTo>
                <a:lnTo>
                  <a:pt x="18288000" y="0"/>
                </a:lnTo>
                <a:lnTo>
                  <a:pt x="18288000" y="4186331"/>
                </a:lnTo>
                <a:lnTo>
                  <a:pt x="0" y="4186331"/>
                </a:lnTo>
                <a:lnTo>
                  <a:pt x="0" y="0"/>
                </a:lnTo>
                <a:close/>
              </a:path>
            </a:pathLst>
          </a:custGeom>
          <a:blipFill>
            <a:blip r:embed="rId2"/>
            <a:stretch>
              <a:fillRect t="-76788" b="-76788"/>
            </a:stretch>
          </a:blipFill>
        </p:spPr>
        <p:txBody>
          <a:bodyPr/>
          <a:lstStyle/>
          <a:p>
            <a:endParaRPr lang="en-US"/>
          </a:p>
        </p:txBody>
      </p:sp>
      <p:sp>
        <p:nvSpPr>
          <p:cNvPr id="3" name="Freeform 3"/>
          <p:cNvSpPr/>
          <p:nvPr/>
        </p:nvSpPr>
        <p:spPr>
          <a:xfrm>
            <a:off x="6975317" y="-2198044"/>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2973853" y="-560027"/>
            <a:ext cx="11951795" cy="10847027"/>
            <a:chOff x="0" y="0"/>
            <a:chExt cx="3147798" cy="2856830"/>
          </a:xfrm>
        </p:grpSpPr>
        <p:sp>
          <p:nvSpPr>
            <p:cNvPr id="6" name="Freeform 6"/>
            <p:cNvSpPr/>
            <p:nvPr/>
          </p:nvSpPr>
          <p:spPr>
            <a:xfrm>
              <a:off x="0" y="0"/>
              <a:ext cx="3147798" cy="2856830"/>
            </a:xfrm>
            <a:custGeom>
              <a:avLst/>
              <a:gdLst/>
              <a:ahLst/>
              <a:cxnLst/>
              <a:rect l="l" t="t" r="r" b="b"/>
              <a:pathLst>
                <a:path w="3147798" h="2856830">
                  <a:moveTo>
                    <a:pt x="0" y="0"/>
                  </a:moveTo>
                  <a:lnTo>
                    <a:pt x="3147798" y="0"/>
                  </a:lnTo>
                  <a:lnTo>
                    <a:pt x="3147798" y="2856830"/>
                  </a:lnTo>
                  <a:lnTo>
                    <a:pt x="0" y="2856830"/>
                  </a:lnTo>
                  <a:close/>
                </a:path>
              </a:pathLst>
            </a:custGeom>
            <a:solidFill>
              <a:srgbClr val="051D40">
                <a:alpha val="74902"/>
              </a:srgbClr>
            </a:solidFill>
          </p:spPr>
          <p:txBody>
            <a:bodyPr/>
            <a:lstStyle/>
            <a:p>
              <a:endParaRPr lang="en-US"/>
            </a:p>
          </p:txBody>
        </p:sp>
        <p:sp>
          <p:nvSpPr>
            <p:cNvPr id="7" name="TextBox 7"/>
            <p:cNvSpPr txBox="1"/>
            <p:nvPr/>
          </p:nvSpPr>
          <p:spPr>
            <a:xfrm>
              <a:off x="0" y="-38100"/>
              <a:ext cx="3147798" cy="2894930"/>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4826901" y="1809463"/>
            <a:ext cx="8245699" cy="1434465"/>
          </a:xfrm>
          <a:prstGeom prst="rect">
            <a:avLst/>
          </a:prstGeom>
        </p:spPr>
        <p:txBody>
          <a:bodyPr lIns="0" tIns="0" rIns="0" bIns="0" rtlCol="0" anchor="t">
            <a:spAutoFit/>
          </a:bodyPr>
          <a:lstStyle/>
          <a:p>
            <a:pPr algn="ctr">
              <a:lnSpc>
                <a:spcPts val="5687"/>
              </a:lnSpc>
            </a:pPr>
            <a:r>
              <a:rPr lang="en-US" sz="4739">
                <a:solidFill>
                  <a:srgbClr val="FFFFFF"/>
                </a:solidFill>
                <a:latin typeface="Now Bold"/>
              </a:rPr>
              <a:t>COLLABORATIVE</a:t>
            </a:r>
          </a:p>
          <a:p>
            <a:pPr marL="0" lvl="0" indent="0" algn="ctr">
              <a:lnSpc>
                <a:spcPts val="5687"/>
              </a:lnSpc>
              <a:spcBef>
                <a:spcPct val="0"/>
              </a:spcBef>
            </a:pPr>
            <a:r>
              <a:rPr lang="en-US" sz="4739">
                <a:solidFill>
                  <a:srgbClr val="FFFFFF"/>
                </a:solidFill>
                <a:latin typeface="Now Bold"/>
              </a:rPr>
              <a:t>FILTERING</a:t>
            </a:r>
          </a:p>
        </p:txBody>
      </p:sp>
      <p:sp>
        <p:nvSpPr>
          <p:cNvPr id="9" name="Freeform 9"/>
          <p:cNvSpPr/>
          <p:nvPr/>
        </p:nvSpPr>
        <p:spPr>
          <a:xfrm>
            <a:off x="3545939" y="3549380"/>
            <a:ext cx="10807624" cy="5708920"/>
          </a:xfrm>
          <a:custGeom>
            <a:avLst/>
            <a:gdLst/>
            <a:ahLst/>
            <a:cxnLst/>
            <a:rect l="l" t="t" r="r" b="b"/>
            <a:pathLst>
              <a:path w="10807624" h="5708920">
                <a:moveTo>
                  <a:pt x="0" y="0"/>
                </a:moveTo>
                <a:lnTo>
                  <a:pt x="10807624" y="0"/>
                </a:lnTo>
                <a:lnTo>
                  <a:pt x="10807624" y="5708920"/>
                </a:lnTo>
                <a:lnTo>
                  <a:pt x="0" y="5708920"/>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672943" y="3702353"/>
            <a:ext cx="3003459" cy="469392"/>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51D40"/>
                </a:solidFill>
                <a:latin typeface="DM Sans Bold"/>
              </a:rPr>
              <a:t>Spotify Web API </a:t>
            </a:r>
          </a:p>
        </p:txBody>
      </p:sp>
      <p:sp>
        <p:nvSpPr>
          <p:cNvPr id="18" name="TextBox 18"/>
          <p:cNvSpPr txBox="1"/>
          <p:nvPr/>
        </p:nvSpPr>
        <p:spPr>
          <a:xfrm>
            <a:off x="7737446" y="2274737"/>
            <a:ext cx="2813108" cy="955167"/>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51D40"/>
                </a:solidFill>
                <a:latin typeface="DM Sans Bold"/>
              </a:rPr>
              <a:t>Feature Engineering</a:t>
            </a:r>
          </a:p>
        </p:txBody>
      </p:sp>
      <p:sp>
        <p:nvSpPr>
          <p:cNvPr id="19" name="TextBox 19"/>
          <p:cNvSpPr txBox="1"/>
          <p:nvPr/>
        </p:nvSpPr>
        <p:spPr>
          <a:xfrm>
            <a:off x="11388338" y="2256515"/>
            <a:ext cx="4526224" cy="1766930"/>
          </a:xfrm>
          <a:prstGeom prst="rect">
            <a:avLst/>
          </a:prstGeom>
        </p:spPr>
        <p:txBody>
          <a:bodyPr lIns="0" tIns="0" rIns="0" bIns="0" rtlCol="0" anchor="t">
            <a:spAutoFit/>
          </a:bodyPr>
          <a:lstStyle/>
          <a:p>
            <a:pPr marL="0" lvl="0" indent="0">
              <a:lnSpc>
                <a:spcPts val="2355"/>
              </a:lnSpc>
            </a:pPr>
            <a:r>
              <a:rPr lang="en-US" sz="1869">
                <a:solidFill>
                  <a:srgbClr val="FFFFFF"/>
                </a:solidFill>
                <a:latin typeface="DM Sans"/>
              </a:rPr>
              <a:t>In the dataset, we can observe that multiple columns represent the possible features for a song. Out of these, few features are categorical (columns having discrete values) like genre, key, popularity index, etc.</a:t>
            </a:r>
          </a:p>
        </p:txBody>
      </p:sp>
      <p:sp>
        <p:nvSpPr>
          <p:cNvPr id="20" name="TextBox 20"/>
          <p:cNvSpPr txBox="1"/>
          <p:nvPr/>
        </p:nvSpPr>
        <p:spPr>
          <a:xfrm>
            <a:off x="7510266" y="6075620"/>
            <a:ext cx="2745282" cy="469392"/>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51D40"/>
                </a:solidFill>
                <a:latin typeface="DM Sans Bold"/>
              </a:rPr>
              <a:t>Playlist  Vector</a:t>
            </a:r>
          </a:p>
        </p:txBody>
      </p:sp>
      <p:sp>
        <p:nvSpPr>
          <p:cNvPr id="21" name="TextBox 21"/>
          <p:cNvSpPr txBox="1"/>
          <p:nvPr/>
        </p:nvSpPr>
        <p:spPr>
          <a:xfrm>
            <a:off x="8303761" y="4663833"/>
            <a:ext cx="2745282" cy="955167"/>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51D40"/>
                </a:solidFill>
                <a:latin typeface="DM Sans Bold"/>
              </a:rPr>
              <a:t>Playlist Dataframe</a:t>
            </a:r>
          </a:p>
        </p:txBody>
      </p:sp>
      <p:sp>
        <p:nvSpPr>
          <p:cNvPr id="22" name="TextBox 22"/>
          <p:cNvSpPr txBox="1"/>
          <p:nvPr/>
        </p:nvSpPr>
        <p:spPr>
          <a:xfrm>
            <a:off x="8174672" y="7256058"/>
            <a:ext cx="3453516" cy="469392"/>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051D40"/>
                </a:solidFill>
                <a:latin typeface="DM Sans Bold"/>
              </a:rPr>
              <a:t>Recommendations</a:t>
            </a:r>
          </a:p>
        </p:txBody>
      </p:sp>
      <p:sp>
        <p:nvSpPr>
          <p:cNvPr id="23" name="TextBox 23"/>
          <p:cNvSpPr txBox="1"/>
          <p:nvPr/>
        </p:nvSpPr>
        <p:spPr>
          <a:xfrm>
            <a:off x="1365636" y="3373621"/>
            <a:ext cx="4490889" cy="1176380"/>
          </a:xfrm>
          <a:prstGeom prst="rect">
            <a:avLst/>
          </a:prstGeom>
        </p:spPr>
        <p:txBody>
          <a:bodyPr lIns="0" tIns="0" rIns="0" bIns="0" rtlCol="0" anchor="t">
            <a:spAutoFit/>
          </a:bodyPr>
          <a:lstStyle/>
          <a:p>
            <a:pPr marL="0" lvl="0" indent="0" algn="r">
              <a:lnSpc>
                <a:spcPts val="2355"/>
              </a:lnSpc>
            </a:pPr>
            <a:r>
              <a:rPr lang="en-US" sz="1869">
                <a:solidFill>
                  <a:srgbClr val="FFFFFF"/>
                </a:solidFill>
                <a:latin typeface="DM Sans"/>
              </a:rPr>
              <a:t>In the next step, I will fetch my Spotify playlist data. To connect to the Spotify Web API, you will need a unique client id and a client secret </a:t>
            </a:r>
          </a:p>
        </p:txBody>
      </p:sp>
      <p:sp>
        <p:nvSpPr>
          <p:cNvPr id="24" name="TextBox 24"/>
          <p:cNvSpPr txBox="1"/>
          <p:nvPr/>
        </p:nvSpPr>
        <p:spPr>
          <a:xfrm>
            <a:off x="12037445" y="4572276"/>
            <a:ext cx="4884918" cy="881105"/>
          </a:xfrm>
          <a:prstGeom prst="rect">
            <a:avLst/>
          </a:prstGeom>
        </p:spPr>
        <p:txBody>
          <a:bodyPr lIns="0" tIns="0" rIns="0" bIns="0" rtlCol="0" anchor="t">
            <a:spAutoFit/>
          </a:bodyPr>
          <a:lstStyle/>
          <a:p>
            <a:pPr marL="0" lvl="0" indent="0">
              <a:lnSpc>
                <a:spcPts val="2355"/>
              </a:lnSpc>
            </a:pPr>
            <a:r>
              <a:rPr lang="en-US" sz="1869">
                <a:solidFill>
                  <a:srgbClr val="FFFFFF"/>
                </a:solidFill>
                <a:latin typeface="DM Sans"/>
              </a:rPr>
              <a:t> Created a new data frame for our playlist using the Spotify song features dataset that we have used.</a:t>
            </a:r>
          </a:p>
        </p:txBody>
      </p:sp>
      <p:sp>
        <p:nvSpPr>
          <p:cNvPr id="25" name="TextBox 25"/>
          <p:cNvSpPr txBox="1"/>
          <p:nvPr/>
        </p:nvSpPr>
        <p:spPr>
          <a:xfrm>
            <a:off x="1949758" y="5741176"/>
            <a:ext cx="4656045" cy="2062205"/>
          </a:xfrm>
          <a:prstGeom prst="rect">
            <a:avLst/>
          </a:prstGeom>
        </p:spPr>
        <p:txBody>
          <a:bodyPr lIns="0" tIns="0" rIns="0" bIns="0" rtlCol="0" anchor="t">
            <a:spAutoFit/>
          </a:bodyPr>
          <a:lstStyle/>
          <a:p>
            <a:pPr marL="0" lvl="0" indent="0" algn="r">
              <a:lnSpc>
                <a:spcPts val="2355"/>
              </a:lnSpc>
            </a:pPr>
            <a:r>
              <a:rPr lang="en-US" sz="1869">
                <a:solidFill>
                  <a:srgbClr val="FFFFFF"/>
                </a:solidFill>
                <a:latin typeface="DM Sans"/>
              </a:rPr>
              <a:t>To perform the cosine similarity between our playlist and the songs not present in our playlist, we will try to summarize our playlist in one vector. This vector will represent our playlist in the feature space, and we will be able to find songs similar to the songs in our playlist.</a:t>
            </a:r>
          </a:p>
        </p:txBody>
      </p:sp>
      <p:sp>
        <p:nvSpPr>
          <p:cNvPr id="26" name="TextBox 26"/>
          <p:cNvSpPr txBox="1"/>
          <p:nvPr/>
        </p:nvSpPr>
        <p:spPr>
          <a:xfrm>
            <a:off x="11886366" y="6891268"/>
            <a:ext cx="4500162" cy="2062205"/>
          </a:xfrm>
          <a:prstGeom prst="rect">
            <a:avLst/>
          </a:prstGeom>
        </p:spPr>
        <p:txBody>
          <a:bodyPr lIns="0" tIns="0" rIns="0" bIns="0" rtlCol="0" anchor="t">
            <a:spAutoFit/>
          </a:bodyPr>
          <a:lstStyle/>
          <a:p>
            <a:pPr>
              <a:lnSpc>
                <a:spcPts val="2355"/>
              </a:lnSpc>
            </a:pPr>
            <a:r>
              <a:rPr lang="en-US" sz="1869">
                <a:solidFill>
                  <a:srgbClr val="FFFFFF"/>
                </a:solidFill>
                <a:latin typeface="DM Sans"/>
              </a:rPr>
              <a:t>We will perform the cosine similarity between our playlist vector and songs not present in our playlist.</a:t>
            </a:r>
          </a:p>
          <a:p>
            <a:pPr marL="0" lvl="0" indent="0">
              <a:lnSpc>
                <a:spcPts val="2355"/>
              </a:lnSpc>
            </a:pPr>
            <a:r>
              <a:rPr lang="en-US" sz="1869">
                <a:solidFill>
                  <a:srgbClr val="FFFFFF"/>
                </a:solidFill>
                <a:latin typeface="DM Sans"/>
              </a:rPr>
              <a:t>Then we will perform cosine similarity using a Python-based library, Scikit and store the cosine similarity values in a separate column.</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9" name="TextBox 29"/>
          <p:cNvSpPr txBox="1"/>
          <p:nvPr/>
        </p:nvSpPr>
        <p:spPr>
          <a:xfrm>
            <a:off x="4912488" y="773269"/>
            <a:ext cx="8457192" cy="100092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rPr>
              <a:t>STEPS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2886864" y="1719733"/>
            <a:ext cx="12514271" cy="2577625"/>
          </a:xfrm>
          <a:custGeom>
            <a:avLst/>
            <a:gdLst/>
            <a:ahLst/>
            <a:cxnLst/>
            <a:rect l="l" t="t" r="r" b="b"/>
            <a:pathLst>
              <a:path w="12514271" h="2577625">
                <a:moveTo>
                  <a:pt x="0" y="0"/>
                </a:moveTo>
                <a:lnTo>
                  <a:pt x="12514272" y="0"/>
                </a:lnTo>
                <a:lnTo>
                  <a:pt x="12514272" y="2577625"/>
                </a:lnTo>
                <a:lnTo>
                  <a:pt x="0" y="2577625"/>
                </a:lnTo>
                <a:lnTo>
                  <a:pt x="0" y="0"/>
                </a:lnTo>
                <a:close/>
              </a:path>
            </a:pathLst>
          </a:custGeom>
          <a:blipFill>
            <a:blip r:embed="rId2"/>
            <a:stretch>
              <a:fillRect/>
            </a:stretch>
          </a:blipFill>
        </p:spPr>
        <p:txBody>
          <a:bodyPr/>
          <a:lstStyle/>
          <a:p>
            <a:endParaRPr lang="en-US"/>
          </a:p>
        </p:txBody>
      </p:sp>
      <p:sp>
        <p:nvSpPr>
          <p:cNvPr id="3" name="Freeform 3"/>
          <p:cNvSpPr/>
          <p:nvPr/>
        </p:nvSpPr>
        <p:spPr>
          <a:xfrm>
            <a:off x="2496168" y="5479876"/>
            <a:ext cx="13295664" cy="3612378"/>
          </a:xfrm>
          <a:custGeom>
            <a:avLst/>
            <a:gdLst/>
            <a:ahLst/>
            <a:cxnLst/>
            <a:rect l="l" t="t" r="r" b="b"/>
            <a:pathLst>
              <a:path w="13295664" h="3612378">
                <a:moveTo>
                  <a:pt x="0" y="0"/>
                </a:moveTo>
                <a:lnTo>
                  <a:pt x="13295664" y="0"/>
                </a:lnTo>
                <a:lnTo>
                  <a:pt x="13295664" y="3612378"/>
                </a:lnTo>
                <a:lnTo>
                  <a:pt x="0" y="361237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5935233" y="1019175"/>
            <a:ext cx="6417535" cy="458737"/>
          </a:xfrm>
          <a:prstGeom prst="rect">
            <a:avLst/>
          </a:prstGeom>
        </p:spPr>
        <p:txBody>
          <a:bodyPr lIns="0" tIns="0" rIns="0" bIns="0" rtlCol="0" anchor="t">
            <a:spAutoFit/>
          </a:bodyPr>
          <a:lstStyle/>
          <a:p>
            <a:pPr marL="0" lvl="0" indent="0" algn="ctr">
              <a:lnSpc>
                <a:spcPts val="3512"/>
              </a:lnSpc>
              <a:spcBef>
                <a:spcPct val="0"/>
              </a:spcBef>
            </a:pPr>
            <a:r>
              <a:rPr lang="en-US" sz="2926">
                <a:solidFill>
                  <a:srgbClr val="FFFFFF"/>
                </a:solidFill>
                <a:latin typeface="Now Bold"/>
              </a:rPr>
              <a:t>Spotify_features_dataframe</a:t>
            </a:r>
          </a:p>
        </p:txBody>
      </p:sp>
      <p:sp>
        <p:nvSpPr>
          <p:cNvPr id="5" name="TextBox 5"/>
          <p:cNvSpPr txBox="1"/>
          <p:nvPr/>
        </p:nvSpPr>
        <p:spPr>
          <a:xfrm>
            <a:off x="5935233" y="4909369"/>
            <a:ext cx="6417535" cy="458737"/>
          </a:xfrm>
          <a:prstGeom prst="rect">
            <a:avLst/>
          </a:prstGeom>
        </p:spPr>
        <p:txBody>
          <a:bodyPr lIns="0" tIns="0" rIns="0" bIns="0" rtlCol="0" anchor="t">
            <a:spAutoFit/>
          </a:bodyPr>
          <a:lstStyle/>
          <a:p>
            <a:pPr marL="0" lvl="0" indent="0" algn="ctr">
              <a:lnSpc>
                <a:spcPts val="3512"/>
              </a:lnSpc>
              <a:spcBef>
                <a:spcPct val="0"/>
              </a:spcBef>
            </a:pPr>
            <a:r>
              <a:rPr lang="en-US" sz="2926">
                <a:solidFill>
                  <a:srgbClr val="FFFFFF"/>
                </a:solidFill>
                <a:latin typeface="Now Bold"/>
              </a:rPr>
              <a:t>Recommended Playlist (Top 15)</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97B2">
                <a:alpha val="100000"/>
              </a:srgbClr>
            </a:gs>
            <a:gs pos="100000">
              <a:srgbClr val="7ED957">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690640" y="-1543050"/>
            <a:ext cx="19210521" cy="4453378"/>
            <a:chOff x="0" y="0"/>
            <a:chExt cx="5059561" cy="1172906"/>
          </a:xfrm>
        </p:grpSpPr>
        <p:sp>
          <p:nvSpPr>
            <p:cNvPr id="3" name="Freeform 3"/>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4" name="TextBox 4"/>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5" name="Freeform 5"/>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3919280" y="1636188"/>
            <a:ext cx="10450651" cy="731520"/>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FFFFFF"/>
                </a:solidFill>
                <a:latin typeface="Now Bold"/>
              </a:rPr>
              <a:t>CHALLENGES</a:t>
            </a:r>
          </a:p>
        </p:txBody>
      </p:sp>
      <p:sp>
        <p:nvSpPr>
          <p:cNvPr id="10" name="TextBox 10"/>
          <p:cNvSpPr txBox="1"/>
          <p:nvPr/>
        </p:nvSpPr>
        <p:spPr>
          <a:xfrm>
            <a:off x="1351686" y="3327106"/>
            <a:ext cx="20135063" cy="2920151"/>
          </a:xfrm>
          <a:prstGeom prst="rect">
            <a:avLst/>
          </a:prstGeom>
        </p:spPr>
        <p:txBody>
          <a:bodyPr lIns="0" tIns="0" rIns="0" bIns="0" rtlCol="0" anchor="t">
            <a:spAutoFit/>
          </a:bodyPr>
          <a:lstStyle/>
          <a:p>
            <a:pPr marL="896749" lvl="1" indent="-448374">
              <a:lnSpc>
                <a:spcPts val="5731"/>
              </a:lnSpc>
              <a:buFont typeface="Arial"/>
              <a:buChar char="•"/>
            </a:pPr>
            <a:r>
              <a:rPr lang="en-US" sz="4153">
                <a:solidFill>
                  <a:srgbClr val="FFFFFF"/>
                </a:solidFill>
                <a:latin typeface="DM Sans"/>
              </a:rPr>
              <a:t>Connecting to Spotify Web API</a:t>
            </a:r>
          </a:p>
          <a:p>
            <a:pPr marL="896749" lvl="1" indent="-448374">
              <a:lnSpc>
                <a:spcPts val="5731"/>
              </a:lnSpc>
              <a:buFont typeface="Arial"/>
              <a:buChar char="•"/>
            </a:pPr>
            <a:r>
              <a:rPr lang="en-US" sz="4153">
                <a:solidFill>
                  <a:srgbClr val="FFFFFF"/>
                </a:solidFill>
                <a:latin typeface="DM Sans"/>
              </a:rPr>
              <a:t>Fetching the playlists from the current user’s account. </a:t>
            </a:r>
          </a:p>
          <a:p>
            <a:pPr marL="896749" lvl="1" indent="-448374">
              <a:lnSpc>
                <a:spcPts val="5731"/>
              </a:lnSpc>
              <a:buFont typeface="Arial"/>
              <a:buChar char="•"/>
            </a:pPr>
            <a:r>
              <a:rPr lang="en-US" sz="4153">
                <a:solidFill>
                  <a:srgbClr val="FFFFFF"/>
                </a:solidFill>
                <a:latin typeface="DM Sans"/>
              </a:rPr>
              <a:t>A huge dataset needs to have normalization.</a:t>
            </a:r>
          </a:p>
          <a:p>
            <a:pPr marL="896749" lvl="1" indent="-448374">
              <a:lnSpc>
                <a:spcPts val="5731"/>
              </a:lnSpc>
              <a:buFont typeface="Arial"/>
              <a:buChar char="•"/>
            </a:pPr>
            <a:r>
              <a:rPr lang="en-US" sz="4153">
                <a:solidFill>
                  <a:srgbClr val="FFFFFF"/>
                </a:solidFill>
                <a:latin typeface="DM Sans"/>
              </a:rPr>
              <a:t>Creating Playlist vector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595</Words>
  <Application>Microsoft Office PowerPoint</Application>
  <PresentationFormat>Custom</PresentationFormat>
  <Paragraphs>70</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DM Sans</vt:lpstr>
      <vt:lpstr>Calibri</vt:lpstr>
      <vt:lpstr>DM Sans Italics</vt:lpstr>
      <vt:lpstr>DM Sans Bold</vt:lpstr>
      <vt:lpstr>Now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dc:title>
  <cp:lastModifiedBy>Milind Kumar</cp:lastModifiedBy>
  <cp:revision>1</cp:revision>
  <dcterms:created xsi:type="dcterms:W3CDTF">2006-08-16T00:00:00Z</dcterms:created>
  <dcterms:modified xsi:type="dcterms:W3CDTF">2024-01-19T02:15:07Z</dcterms:modified>
  <dc:identifier>DAF3EJ50fDE</dc:identifier>
</cp:coreProperties>
</file>